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62" r:id="rId2"/>
    <p:sldId id="264" r:id="rId3"/>
    <p:sldId id="265" r:id="rId4"/>
    <p:sldId id="266" r:id="rId5"/>
    <p:sldId id="275" r:id="rId6"/>
    <p:sldId id="278" r:id="rId7"/>
    <p:sldId id="321" r:id="rId8"/>
    <p:sldId id="283" r:id="rId9"/>
    <p:sldId id="284" r:id="rId10"/>
    <p:sldId id="285" r:id="rId11"/>
    <p:sldId id="267" r:id="rId12"/>
    <p:sldId id="322" r:id="rId13"/>
    <p:sldId id="297" r:id="rId14"/>
    <p:sldId id="286" r:id="rId15"/>
    <p:sldId id="323" r:id="rId16"/>
    <p:sldId id="324" r:id="rId17"/>
    <p:sldId id="325" r:id="rId18"/>
    <p:sldId id="326" r:id="rId19"/>
    <p:sldId id="327" r:id="rId20"/>
    <p:sldId id="290" r:id="rId21"/>
    <p:sldId id="291" r:id="rId22"/>
    <p:sldId id="330" r:id="rId23"/>
    <p:sldId id="328" r:id="rId24"/>
    <p:sldId id="292" r:id="rId25"/>
    <p:sldId id="329" r:id="rId26"/>
    <p:sldId id="294" r:id="rId27"/>
    <p:sldId id="295" r:id="rId28"/>
    <p:sldId id="318" r:id="rId29"/>
    <p:sldId id="296" r:id="rId30"/>
    <p:sldId id="269" r:id="rId31"/>
    <p:sldId id="300" r:id="rId32"/>
    <p:sldId id="331" r:id="rId33"/>
    <p:sldId id="319" r:id="rId34"/>
    <p:sldId id="302" r:id="rId35"/>
    <p:sldId id="332" r:id="rId36"/>
    <p:sldId id="309" r:id="rId37"/>
    <p:sldId id="305" r:id="rId38"/>
    <p:sldId id="306" r:id="rId39"/>
    <p:sldId id="307" r:id="rId40"/>
    <p:sldId id="308" r:id="rId41"/>
    <p:sldId id="310" r:id="rId42"/>
    <p:sldId id="311" r:id="rId43"/>
    <p:sldId id="312" r:id="rId44"/>
    <p:sldId id="263" r:id="rId4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370A"/>
    <a:srgbClr val="996633"/>
    <a:srgbClr val="08080C"/>
    <a:srgbClr val="0F0F17"/>
    <a:srgbClr val="CA7434"/>
    <a:srgbClr val="EA6B14"/>
    <a:srgbClr val="693C1B"/>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660"/>
  </p:normalViewPr>
  <p:slideViewPr>
    <p:cSldViewPr snapToGrid="0">
      <p:cViewPr varScale="1">
        <p:scale>
          <a:sx n="68" d="100"/>
          <a:sy n="68" d="100"/>
        </p:scale>
        <p:origin x="8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presProps" Target="presProps.xml" /><Relationship Id="rId50"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viewProps" Target="viewProps.xml" /><Relationship Id="rId8" Type="http://schemas.openxmlformats.org/officeDocument/2006/relationships/slide" Target="slides/slide7.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B17B7E-428E-4FEB-871E-93A5511FC54E}" type="datetimeFigureOut">
              <a:rPr lang="fr-FR" smtClean="0"/>
              <a:t>23/09/2022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CF2738-A9D6-4F51-9E8B-3A3ACA67C46A}" type="slidenum">
              <a:rPr lang="fr-FR" smtClean="0"/>
              <a:t>‹N°›</a:t>
            </a:fld>
            <a:endParaRPr lang="fr-FR"/>
          </a:p>
        </p:txBody>
      </p:sp>
    </p:spTree>
    <p:extLst>
      <p:ext uri="{BB962C8B-B14F-4D97-AF65-F5344CB8AC3E}">
        <p14:creationId xmlns:p14="http://schemas.microsoft.com/office/powerpoint/2010/main" val="272686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 /><Relationship Id="rId1" Type="http://schemas.openxmlformats.org/officeDocument/2006/relationships/notesMaster" Target="../notesMasters/notesMaster1.xml" /></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4</a:t>
            </a:fld>
            <a:endParaRPr lang="fr-FR"/>
          </a:p>
        </p:txBody>
      </p:sp>
    </p:spTree>
    <p:extLst>
      <p:ext uri="{BB962C8B-B14F-4D97-AF65-F5344CB8AC3E}">
        <p14:creationId xmlns:p14="http://schemas.microsoft.com/office/powerpoint/2010/main" val="3268399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13</a:t>
            </a:fld>
            <a:endParaRPr lang="fr-FR"/>
          </a:p>
        </p:txBody>
      </p:sp>
    </p:spTree>
    <p:extLst>
      <p:ext uri="{BB962C8B-B14F-4D97-AF65-F5344CB8AC3E}">
        <p14:creationId xmlns:p14="http://schemas.microsoft.com/office/powerpoint/2010/main" val="1751205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14</a:t>
            </a:fld>
            <a:endParaRPr lang="fr-FR"/>
          </a:p>
        </p:txBody>
      </p:sp>
    </p:spTree>
    <p:extLst>
      <p:ext uri="{BB962C8B-B14F-4D97-AF65-F5344CB8AC3E}">
        <p14:creationId xmlns:p14="http://schemas.microsoft.com/office/powerpoint/2010/main" val="26391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15</a:t>
            </a:fld>
            <a:endParaRPr lang="fr-FR"/>
          </a:p>
        </p:txBody>
      </p:sp>
    </p:spTree>
    <p:extLst>
      <p:ext uri="{BB962C8B-B14F-4D97-AF65-F5344CB8AC3E}">
        <p14:creationId xmlns:p14="http://schemas.microsoft.com/office/powerpoint/2010/main" val="1756639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16</a:t>
            </a:fld>
            <a:endParaRPr lang="fr-FR"/>
          </a:p>
        </p:txBody>
      </p:sp>
    </p:spTree>
    <p:extLst>
      <p:ext uri="{BB962C8B-B14F-4D97-AF65-F5344CB8AC3E}">
        <p14:creationId xmlns:p14="http://schemas.microsoft.com/office/powerpoint/2010/main" val="1871692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17</a:t>
            </a:fld>
            <a:endParaRPr lang="fr-FR"/>
          </a:p>
        </p:txBody>
      </p:sp>
    </p:spTree>
    <p:extLst>
      <p:ext uri="{BB962C8B-B14F-4D97-AF65-F5344CB8AC3E}">
        <p14:creationId xmlns:p14="http://schemas.microsoft.com/office/powerpoint/2010/main" val="804515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18</a:t>
            </a:fld>
            <a:endParaRPr lang="fr-FR"/>
          </a:p>
        </p:txBody>
      </p:sp>
    </p:spTree>
    <p:extLst>
      <p:ext uri="{BB962C8B-B14F-4D97-AF65-F5344CB8AC3E}">
        <p14:creationId xmlns:p14="http://schemas.microsoft.com/office/powerpoint/2010/main" val="2725119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19</a:t>
            </a:fld>
            <a:endParaRPr lang="fr-FR"/>
          </a:p>
        </p:txBody>
      </p:sp>
    </p:spTree>
    <p:extLst>
      <p:ext uri="{BB962C8B-B14F-4D97-AF65-F5344CB8AC3E}">
        <p14:creationId xmlns:p14="http://schemas.microsoft.com/office/powerpoint/2010/main" val="41759218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20</a:t>
            </a:fld>
            <a:endParaRPr lang="fr-FR"/>
          </a:p>
        </p:txBody>
      </p:sp>
    </p:spTree>
    <p:extLst>
      <p:ext uri="{BB962C8B-B14F-4D97-AF65-F5344CB8AC3E}">
        <p14:creationId xmlns:p14="http://schemas.microsoft.com/office/powerpoint/2010/main" val="484694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21</a:t>
            </a:fld>
            <a:endParaRPr lang="fr-FR"/>
          </a:p>
        </p:txBody>
      </p:sp>
    </p:spTree>
    <p:extLst>
      <p:ext uri="{BB962C8B-B14F-4D97-AF65-F5344CB8AC3E}">
        <p14:creationId xmlns:p14="http://schemas.microsoft.com/office/powerpoint/2010/main" val="3445815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22</a:t>
            </a:fld>
            <a:endParaRPr lang="fr-FR"/>
          </a:p>
        </p:txBody>
      </p:sp>
    </p:spTree>
    <p:extLst>
      <p:ext uri="{BB962C8B-B14F-4D97-AF65-F5344CB8AC3E}">
        <p14:creationId xmlns:p14="http://schemas.microsoft.com/office/powerpoint/2010/main" val="2029479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5</a:t>
            </a:fld>
            <a:endParaRPr lang="fr-FR"/>
          </a:p>
        </p:txBody>
      </p:sp>
    </p:spTree>
    <p:extLst>
      <p:ext uri="{BB962C8B-B14F-4D97-AF65-F5344CB8AC3E}">
        <p14:creationId xmlns:p14="http://schemas.microsoft.com/office/powerpoint/2010/main" val="4269889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23</a:t>
            </a:fld>
            <a:endParaRPr lang="fr-FR"/>
          </a:p>
        </p:txBody>
      </p:sp>
    </p:spTree>
    <p:extLst>
      <p:ext uri="{BB962C8B-B14F-4D97-AF65-F5344CB8AC3E}">
        <p14:creationId xmlns:p14="http://schemas.microsoft.com/office/powerpoint/2010/main" val="2816075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24</a:t>
            </a:fld>
            <a:endParaRPr lang="fr-FR"/>
          </a:p>
        </p:txBody>
      </p:sp>
    </p:spTree>
    <p:extLst>
      <p:ext uri="{BB962C8B-B14F-4D97-AF65-F5344CB8AC3E}">
        <p14:creationId xmlns:p14="http://schemas.microsoft.com/office/powerpoint/2010/main" val="4081680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25</a:t>
            </a:fld>
            <a:endParaRPr lang="fr-FR"/>
          </a:p>
        </p:txBody>
      </p:sp>
    </p:spTree>
    <p:extLst>
      <p:ext uri="{BB962C8B-B14F-4D97-AF65-F5344CB8AC3E}">
        <p14:creationId xmlns:p14="http://schemas.microsoft.com/office/powerpoint/2010/main" val="34748944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26</a:t>
            </a:fld>
            <a:endParaRPr lang="fr-FR"/>
          </a:p>
        </p:txBody>
      </p:sp>
    </p:spTree>
    <p:extLst>
      <p:ext uri="{BB962C8B-B14F-4D97-AF65-F5344CB8AC3E}">
        <p14:creationId xmlns:p14="http://schemas.microsoft.com/office/powerpoint/2010/main" val="41578284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27</a:t>
            </a:fld>
            <a:endParaRPr lang="fr-FR"/>
          </a:p>
        </p:txBody>
      </p:sp>
    </p:spTree>
    <p:extLst>
      <p:ext uri="{BB962C8B-B14F-4D97-AF65-F5344CB8AC3E}">
        <p14:creationId xmlns:p14="http://schemas.microsoft.com/office/powerpoint/2010/main" val="36338785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28</a:t>
            </a:fld>
            <a:endParaRPr lang="fr-FR"/>
          </a:p>
        </p:txBody>
      </p:sp>
    </p:spTree>
    <p:extLst>
      <p:ext uri="{BB962C8B-B14F-4D97-AF65-F5344CB8AC3E}">
        <p14:creationId xmlns:p14="http://schemas.microsoft.com/office/powerpoint/2010/main" val="3441242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29</a:t>
            </a:fld>
            <a:endParaRPr lang="fr-FR"/>
          </a:p>
        </p:txBody>
      </p:sp>
    </p:spTree>
    <p:extLst>
      <p:ext uri="{BB962C8B-B14F-4D97-AF65-F5344CB8AC3E}">
        <p14:creationId xmlns:p14="http://schemas.microsoft.com/office/powerpoint/2010/main" val="1973853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30</a:t>
            </a:fld>
            <a:endParaRPr lang="fr-FR"/>
          </a:p>
        </p:txBody>
      </p:sp>
    </p:spTree>
    <p:extLst>
      <p:ext uri="{BB962C8B-B14F-4D97-AF65-F5344CB8AC3E}">
        <p14:creationId xmlns:p14="http://schemas.microsoft.com/office/powerpoint/2010/main" val="26011114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31</a:t>
            </a:fld>
            <a:endParaRPr lang="fr-FR"/>
          </a:p>
        </p:txBody>
      </p:sp>
    </p:spTree>
    <p:extLst>
      <p:ext uri="{BB962C8B-B14F-4D97-AF65-F5344CB8AC3E}">
        <p14:creationId xmlns:p14="http://schemas.microsoft.com/office/powerpoint/2010/main" val="24213474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32</a:t>
            </a:fld>
            <a:endParaRPr lang="fr-FR"/>
          </a:p>
        </p:txBody>
      </p:sp>
    </p:spTree>
    <p:extLst>
      <p:ext uri="{BB962C8B-B14F-4D97-AF65-F5344CB8AC3E}">
        <p14:creationId xmlns:p14="http://schemas.microsoft.com/office/powerpoint/2010/main" val="883383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6</a:t>
            </a:fld>
            <a:endParaRPr lang="fr-FR"/>
          </a:p>
        </p:txBody>
      </p:sp>
    </p:spTree>
    <p:extLst>
      <p:ext uri="{BB962C8B-B14F-4D97-AF65-F5344CB8AC3E}">
        <p14:creationId xmlns:p14="http://schemas.microsoft.com/office/powerpoint/2010/main" val="50951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33</a:t>
            </a:fld>
            <a:endParaRPr lang="fr-FR"/>
          </a:p>
        </p:txBody>
      </p:sp>
    </p:spTree>
    <p:extLst>
      <p:ext uri="{BB962C8B-B14F-4D97-AF65-F5344CB8AC3E}">
        <p14:creationId xmlns:p14="http://schemas.microsoft.com/office/powerpoint/2010/main" val="36838779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34</a:t>
            </a:fld>
            <a:endParaRPr lang="fr-FR"/>
          </a:p>
        </p:txBody>
      </p:sp>
    </p:spTree>
    <p:extLst>
      <p:ext uri="{BB962C8B-B14F-4D97-AF65-F5344CB8AC3E}">
        <p14:creationId xmlns:p14="http://schemas.microsoft.com/office/powerpoint/2010/main" val="32522045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35</a:t>
            </a:fld>
            <a:endParaRPr lang="fr-FR"/>
          </a:p>
        </p:txBody>
      </p:sp>
    </p:spTree>
    <p:extLst>
      <p:ext uri="{BB962C8B-B14F-4D97-AF65-F5344CB8AC3E}">
        <p14:creationId xmlns:p14="http://schemas.microsoft.com/office/powerpoint/2010/main" val="1947754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36</a:t>
            </a:fld>
            <a:endParaRPr lang="fr-FR"/>
          </a:p>
        </p:txBody>
      </p:sp>
    </p:spTree>
    <p:extLst>
      <p:ext uri="{BB962C8B-B14F-4D97-AF65-F5344CB8AC3E}">
        <p14:creationId xmlns:p14="http://schemas.microsoft.com/office/powerpoint/2010/main" val="24572101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37</a:t>
            </a:fld>
            <a:endParaRPr lang="fr-FR"/>
          </a:p>
        </p:txBody>
      </p:sp>
    </p:spTree>
    <p:extLst>
      <p:ext uri="{BB962C8B-B14F-4D97-AF65-F5344CB8AC3E}">
        <p14:creationId xmlns:p14="http://schemas.microsoft.com/office/powerpoint/2010/main" val="7297951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38</a:t>
            </a:fld>
            <a:endParaRPr lang="fr-FR"/>
          </a:p>
        </p:txBody>
      </p:sp>
    </p:spTree>
    <p:extLst>
      <p:ext uri="{BB962C8B-B14F-4D97-AF65-F5344CB8AC3E}">
        <p14:creationId xmlns:p14="http://schemas.microsoft.com/office/powerpoint/2010/main" val="31213518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39</a:t>
            </a:fld>
            <a:endParaRPr lang="fr-FR"/>
          </a:p>
        </p:txBody>
      </p:sp>
    </p:spTree>
    <p:extLst>
      <p:ext uri="{BB962C8B-B14F-4D97-AF65-F5344CB8AC3E}">
        <p14:creationId xmlns:p14="http://schemas.microsoft.com/office/powerpoint/2010/main" val="30413783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40</a:t>
            </a:fld>
            <a:endParaRPr lang="fr-FR"/>
          </a:p>
        </p:txBody>
      </p:sp>
    </p:spTree>
    <p:extLst>
      <p:ext uri="{BB962C8B-B14F-4D97-AF65-F5344CB8AC3E}">
        <p14:creationId xmlns:p14="http://schemas.microsoft.com/office/powerpoint/2010/main" val="31153175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41</a:t>
            </a:fld>
            <a:endParaRPr lang="fr-FR"/>
          </a:p>
        </p:txBody>
      </p:sp>
    </p:spTree>
    <p:extLst>
      <p:ext uri="{BB962C8B-B14F-4D97-AF65-F5344CB8AC3E}">
        <p14:creationId xmlns:p14="http://schemas.microsoft.com/office/powerpoint/2010/main" val="21450548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42</a:t>
            </a:fld>
            <a:endParaRPr lang="fr-FR"/>
          </a:p>
        </p:txBody>
      </p:sp>
    </p:spTree>
    <p:extLst>
      <p:ext uri="{BB962C8B-B14F-4D97-AF65-F5344CB8AC3E}">
        <p14:creationId xmlns:p14="http://schemas.microsoft.com/office/powerpoint/2010/main" val="1666314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7</a:t>
            </a:fld>
            <a:endParaRPr lang="fr-FR"/>
          </a:p>
        </p:txBody>
      </p:sp>
    </p:spTree>
    <p:extLst>
      <p:ext uri="{BB962C8B-B14F-4D97-AF65-F5344CB8AC3E}">
        <p14:creationId xmlns:p14="http://schemas.microsoft.com/office/powerpoint/2010/main" val="11501320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43</a:t>
            </a:fld>
            <a:endParaRPr lang="fr-FR"/>
          </a:p>
        </p:txBody>
      </p:sp>
    </p:spTree>
    <p:extLst>
      <p:ext uri="{BB962C8B-B14F-4D97-AF65-F5344CB8AC3E}">
        <p14:creationId xmlns:p14="http://schemas.microsoft.com/office/powerpoint/2010/main" val="29101781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44</a:t>
            </a:fld>
            <a:endParaRPr lang="fr-FR"/>
          </a:p>
        </p:txBody>
      </p:sp>
    </p:spTree>
    <p:extLst>
      <p:ext uri="{BB962C8B-B14F-4D97-AF65-F5344CB8AC3E}">
        <p14:creationId xmlns:p14="http://schemas.microsoft.com/office/powerpoint/2010/main" val="3440527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8</a:t>
            </a:fld>
            <a:endParaRPr lang="fr-FR"/>
          </a:p>
        </p:txBody>
      </p:sp>
    </p:spTree>
    <p:extLst>
      <p:ext uri="{BB962C8B-B14F-4D97-AF65-F5344CB8AC3E}">
        <p14:creationId xmlns:p14="http://schemas.microsoft.com/office/powerpoint/2010/main" val="1853600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9</a:t>
            </a:fld>
            <a:endParaRPr lang="fr-FR"/>
          </a:p>
        </p:txBody>
      </p:sp>
    </p:spTree>
    <p:extLst>
      <p:ext uri="{BB962C8B-B14F-4D97-AF65-F5344CB8AC3E}">
        <p14:creationId xmlns:p14="http://schemas.microsoft.com/office/powerpoint/2010/main" val="2839780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10</a:t>
            </a:fld>
            <a:endParaRPr lang="fr-FR"/>
          </a:p>
        </p:txBody>
      </p:sp>
    </p:spTree>
    <p:extLst>
      <p:ext uri="{BB962C8B-B14F-4D97-AF65-F5344CB8AC3E}">
        <p14:creationId xmlns:p14="http://schemas.microsoft.com/office/powerpoint/2010/main" val="635649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11</a:t>
            </a:fld>
            <a:endParaRPr lang="fr-FR"/>
          </a:p>
        </p:txBody>
      </p:sp>
    </p:spTree>
    <p:extLst>
      <p:ext uri="{BB962C8B-B14F-4D97-AF65-F5344CB8AC3E}">
        <p14:creationId xmlns:p14="http://schemas.microsoft.com/office/powerpoint/2010/main" val="383591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0CF2738-A9D6-4F51-9E8B-3A3ACA67C46A}" type="slidenum">
              <a:rPr lang="fr-FR" smtClean="0"/>
              <a:t>12</a:t>
            </a:fld>
            <a:endParaRPr lang="fr-FR"/>
          </a:p>
        </p:txBody>
      </p:sp>
    </p:spTree>
    <p:extLst>
      <p:ext uri="{BB962C8B-B14F-4D97-AF65-F5344CB8AC3E}">
        <p14:creationId xmlns:p14="http://schemas.microsoft.com/office/powerpoint/2010/main" val="2071578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5BB93C-71C7-3B42-ADAC-BAD67C632AD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F6EC38B-FFE2-9F42-FCE3-7A6886B60B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BA4BBBD-A60B-0C01-351E-717FCB7D1826}"/>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5" name="Espace réservé du pied de page 4">
            <a:extLst>
              <a:ext uri="{FF2B5EF4-FFF2-40B4-BE49-F238E27FC236}">
                <a16:creationId xmlns:a16="http://schemas.microsoft.com/office/drawing/2014/main" id="{110CA8A8-8D47-91D9-B6F6-48EC132C8C7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B04B76-BA04-D909-A299-EAF93BDD70AD}"/>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397131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2E160D-96E5-2271-6D63-0B69A99A2D5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B5CEBFE-1D2C-501F-D8E8-041566437F8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B1E094F-0626-CF6C-98D3-6DE5FDE3066D}"/>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5" name="Espace réservé du pied de page 4">
            <a:extLst>
              <a:ext uri="{FF2B5EF4-FFF2-40B4-BE49-F238E27FC236}">
                <a16:creationId xmlns:a16="http://schemas.microsoft.com/office/drawing/2014/main" id="{D67A88F9-DE3C-8846-E24D-BE0C06427E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2DAE7F-6EDD-9EF7-EABE-F1134E064A8C}"/>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165684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F1D18B2-90BA-FB67-7F8C-223CC767D74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9B391A8-EBB0-CB56-AF2B-CC4DCDA1A95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F348409-75C8-3710-A1A2-0528242A51E2}"/>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5" name="Espace réservé du pied de page 4">
            <a:extLst>
              <a:ext uri="{FF2B5EF4-FFF2-40B4-BE49-F238E27FC236}">
                <a16:creationId xmlns:a16="http://schemas.microsoft.com/office/drawing/2014/main" id="{5453F06E-6658-A965-7FF5-D8032115D0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6303D0F-A735-1BC7-0DDC-BD030E724E51}"/>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1771996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2E13B2-A186-B8C2-E595-1F0C9B9885B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74C41E3-F236-0418-66AB-38ECD3C712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0E89E7-27E3-1FF6-C0B0-40BF96775626}"/>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5" name="Espace réservé du pied de page 4">
            <a:extLst>
              <a:ext uri="{FF2B5EF4-FFF2-40B4-BE49-F238E27FC236}">
                <a16:creationId xmlns:a16="http://schemas.microsoft.com/office/drawing/2014/main" id="{BFA08C00-9C6D-A857-3E46-12433B909A3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33BD464-F885-7949-11D1-E6C08011E08C}"/>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328417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0394FE-AFC2-09EC-9436-B7D7AD0F7BC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BC44E4F-FE86-B4F2-FCCB-55E0F86293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CE59134-0BB3-4112-395F-6CF1CE71217F}"/>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5" name="Espace réservé du pied de page 4">
            <a:extLst>
              <a:ext uri="{FF2B5EF4-FFF2-40B4-BE49-F238E27FC236}">
                <a16:creationId xmlns:a16="http://schemas.microsoft.com/office/drawing/2014/main" id="{7BE000E4-0D73-F41D-6B52-DD96A1B79B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601269-78A9-04C9-392F-0789C03C74D3}"/>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190272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1A5CF5-B712-4094-FE52-2730AF6E128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3EE807D-88C1-2C4E-740D-205118C7DD6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BB3FE5C-BCF7-47E0-4203-C06CAC06ACC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A28C284-0858-3C2A-2649-6E4485293E2C}"/>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6" name="Espace réservé du pied de page 5">
            <a:extLst>
              <a:ext uri="{FF2B5EF4-FFF2-40B4-BE49-F238E27FC236}">
                <a16:creationId xmlns:a16="http://schemas.microsoft.com/office/drawing/2014/main" id="{5658834E-9408-246E-3C1D-6E92298C14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A0938FA-BABA-F83E-2124-ED0F012DB73C}"/>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2389876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4510C1-2B48-F40F-41E4-543B64CAD7B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EDC5C3D-DC70-625E-DFB7-78298A325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2E0D2D3-EF8E-00FD-6645-5EF89258F20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D9D60D0-8A8C-D2AC-2F59-77FCE8DB06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6ACB5DB-25FB-96D2-DB84-04D5A9C43F4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F81E6B3-54FE-AC6E-21CD-EED2368AF534}"/>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8" name="Espace réservé du pied de page 7">
            <a:extLst>
              <a:ext uri="{FF2B5EF4-FFF2-40B4-BE49-F238E27FC236}">
                <a16:creationId xmlns:a16="http://schemas.microsoft.com/office/drawing/2014/main" id="{1DF578B2-4FE3-3D5B-EE7E-3C6D2811C3D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1147274-A1DE-11EE-BCE7-41F3AA66330D}"/>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282171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C50D95-D4C9-BA70-EDAC-F276D9A3531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00900F1-D8E6-547B-C4BD-9DCAF8400F4F}"/>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4" name="Espace réservé du pied de page 3">
            <a:extLst>
              <a:ext uri="{FF2B5EF4-FFF2-40B4-BE49-F238E27FC236}">
                <a16:creationId xmlns:a16="http://schemas.microsoft.com/office/drawing/2014/main" id="{1ECDCB8D-6CAA-74F1-ECA8-947B7685873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71A6671-18DC-1654-9181-D6A38C574E01}"/>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288352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02BB9F1-8744-3805-310F-745A4CC1A620}"/>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3" name="Espace réservé du pied de page 2">
            <a:extLst>
              <a:ext uri="{FF2B5EF4-FFF2-40B4-BE49-F238E27FC236}">
                <a16:creationId xmlns:a16="http://schemas.microsoft.com/office/drawing/2014/main" id="{9ED16373-6329-7A76-EB8F-A952543B056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E8FF984-04D3-DA0F-9D97-63F1831A8F85}"/>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312948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E4F5BF-5A7F-A85E-7A9D-A9231E5D378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DCFA1FB-2E62-61BF-1291-22020651F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C68860A-3041-A931-C267-D31CD8D34A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F6ED3EA-073B-F137-3695-1ECE31034DD1}"/>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6" name="Espace réservé du pied de page 5">
            <a:extLst>
              <a:ext uri="{FF2B5EF4-FFF2-40B4-BE49-F238E27FC236}">
                <a16:creationId xmlns:a16="http://schemas.microsoft.com/office/drawing/2014/main" id="{E34CF4A6-5E98-A9B3-680E-263A3DBCDCF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AD6B1CC-2961-85C1-478E-8DDA597CF052}"/>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429105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9DCFC0-E2C9-8AF4-A029-ED2A0FD7878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972DFF1-33C9-DE16-3485-49726C14E2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1816D27-E96B-5394-E7FA-CD256748D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7715022-F866-3701-4BD0-53DBFEB3ADA7}"/>
              </a:ext>
            </a:extLst>
          </p:cNvPr>
          <p:cNvSpPr>
            <a:spLocks noGrp="1"/>
          </p:cNvSpPr>
          <p:nvPr>
            <p:ph type="dt" sz="half" idx="10"/>
          </p:nvPr>
        </p:nvSpPr>
        <p:spPr/>
        <p:txBody>
          <a:bodyPr/>
          <a:lstStyle/>
          <a:p>
            <a:fld id="{6CB512AA-E62E-43C3-953C-E663F3FA58DF}" type="datetimeFigureOut">
              <a:rPr lang="fr-FR" smtClean="0"/>
              <a:t>23/09/2022</a:t>
            </a:fld>
            <a:endParaRPr lang="fr-FR"/>
          </a:p>
        </p:txBody>
      </p:sp>
      <p:sp>
        <p:nvSpPr>
          <p:cNvPr id="6" name="Espace réservé du pied de page 5">
            <a:extLst>
              <a:ext uri="{FF2B5EF4-FFF2-40B4-BE49-F238E27FC236}">
                <a16:creationId xmlns:a16="http://schemas.microsoft.com/office/drawing/2014/main" id="{6712312E-B15E-58AB-0C2A-0670EFB990A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A24700E-7FC3-16F5-FD8B-8A9742B2ACB6}"/>
              </a:ext>
            </a:extLst>
          </p:cNvPr>
          <p:cNvSpPr>
            <a:spLocks noGrp="1"/>
          </p:cNvSpPr>
          <p:nvPr>
            <p:ph type="sldNum" sz="quarter" idx="12"/>
          </p:nvPr>
        </p:nvSpPr>
        <p:spPr/>
        <p:txBody>
          <a:bodyPr/>
          <a:lstStyle/>
          <a:p>
            <a:fld id="{D6E475F4-8B29-42A3-B93F-82BE8C6F4928}" type="slidenum">
              <a:rPr lang="fr-FR" smtClean="0"/>
              <a:t>‹N°›</a:t>
            </a:fld>
            <a:endParaRPr lang="fr-FR"/>
          </a:p>
        </p:txBody>
      </p:sp>
    </p:spTree>
    <p:extLst>
      <p:ext uri="{BB962C8B-B14F-4D97-AF65-F5344CB8AC3E}">
        <p14:creationId xmlns:p14="http://schemas.microsoft.com/office/powerpoint/2010/main" val="267777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0034B93-FC27-30E3-6ACF-0747B8104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512ABD7-516E-A781-677C-3DD08CF64E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8CE552B-7BA8-8D20-FD34-02404A5773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B512AA-E62E-43C3-953C-E663F3FA58DF}" type="datetimeFigureOut">
              <a:rPr lang="fr-FR" smtClean="0"/>
              <a:t>23/09/2022</a:t>
            </a:fld>
            <a:endParaRPr lang="fr-FR"/>
          </a:p>
        </p:txBody>
      </p:sp>
      <p:sp>
        <p:nvSpPr>
          <p:cNvPr id="5" name="Espace réservé du pied de page 4">
            <a:extLst>
              <a:ext uri="{FF2B5EF4-FFF2-40B4-BE49-F238E27FC236}">
                <a16:creationId xmlns:a16="http://schemas.microsoft.com/office/drawing/2014/main" id="{6513D0B4-330F-C063-8AC2-7764171050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9F43B80-A03F-B761-ED1F-CCCC9C0C23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475F4-8B29-42A3-B93F-82BE8C6F4928}" type="slidenum">
              <a:rPr lang="fr-FR" smtClean="0"/>
              <a:t>‹N°›</a:t>
            </a:fld>
            <a:endParaRPr lang="fr-FR"/>
          </a:p>
        </p:txBody>
      </p:sp>
    </p:spTree>
    <p:extLst>
      <p:ext uri="{BB962C8B-B14F-4D97-AF65-F5344CB8AC3E}">
        <p14:creationId xmlns:p14="http://schemas.microsoft.com/office/powerpoint/2010/main" val="139704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7.xml"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8.xml"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9.xml"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0.xml"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1.xml"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2.xml"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3.xml"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4.xml"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5.xml"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6.xml" /><Relationship Id="rId1" Type="http://schemas.openxmlformats.org/officeDocument/2006/relationships/slideLayout" Target="../slideLayouts/slideLayout1.xml" /><Relationship Id="rId4" Type="http://schemas.openxmlformats.org/officeDocument/2006/relationships/image" Target="../media/image3.jpeg"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7.xml" /><Relationship Id="rId1" Type="http://schemas.openxmlformats.org/officeDocument/2006/relationships/slideLayout" Target="../slideLayouts/slideLayout1.xml" /><Relationship Id="rId5" Type="http://schemas.openxmlformats.org/officeDocument/2006/relationships/image" Target="../media/image5.jpeg" /><Relationship Id="rId4" Type="http://schemas.openxmlformats.org/officeDocument/2006/relationships/image" Target="../media/image4.jpeg" /></Relationships>
</file>

<file path=ppt/slides/_rels/slide2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8.xml" /><Relationship Id="rId1" Type="http://schemas.openxmlformats.org/officeDocument/2006/relationships/slideLayout" Target="../slideLayouts/slideLayout1.xml" /><Relationship Id="rId5" Type="http://schemas.openxmlformats.org/officeDocument/2006/relationships/image" Target="../media/image7.jpeg" /><Relationship Id="rId4" Type="http://schemas.openxmlformats.org/officeDocument/2006/relationships/image" Target="../media/image6.jpeg" /></Relationships>
</file>

<file path=ppt/slides/_rels/slide2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9.xml"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0.xml"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1.xml" /><Relationship Id="rId1" Type="http://schemas.openxmlformats.org/officeDocument/2006/relationships/slideLayout" Target="../slideLayouts/slideLayout1.xml" /><Relationship Id="rId4" Type="http://schemas.openxmlformats.org/officeDocument/2006/relationships/image" Target="../media/image8.jpeg" /></Relationships>
</file>

<file path=ppt/slides/_rels/slide25.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2.xml" /><Relationship Id="rId1" Type="http://schemas.openxmlformats.org/officeDocument/2006/relationships/slideLayout" Target="../slideLayouts/slideLayout1.xml" /><Relationship Id="rId4" Type="http://schemas.openxmlformats.org/officeDocument/2006/relationships/image" Target="../media/image9.jpeg" /></Relationships>
</file>

<file path=ppt/slides/_rels/slide26.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3.xml" /><Relationship Id="rId1" Type="http://schemas.openxmlformats.org/officeDocument/2006/relationships/slideLayout" Target="../slideLayouts/slideLayout1.xml" /><Relationship Id="rId5" Type="http://schemas.openxmlformats.org/officeDocument/2006/relationships/image" Target="../media/image9.jpeg" /><Relationship Id="rId4" Type="http://schemas.openxmlformats.org/officeDocument/2006/relationships/image" Target="../media/image8.jpeg" /></Relationships>
</file>

<file path=ppt/slides/_rels/slide2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4.xml" /><Relationship Id="rId1" Type="http://schemas.openxmlformats.org/officeDocument/2006/relationships/slideLayout" Target="../slideLayouts/slideLayout1.xml" /><Relationship Id="rId4" Type="http://schemas.openxmlformats.org/officeDocument/2006/relationships/image" Target="../media/image10.jpeg" /></Relationships>
</file>

<file path=ppt/slides/_rels/slide2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5.xml" /><Relationship Id="rId1" Type="http://schemas.openxmlformats.org/officeDocument/2006/relationships/slideLayout" Target="../slideLayouts/slideLayout1.xml" /><Relationship Id="rId4" Type="http://schemas.openxmlformats.org/officeDocument/2006/relationships/image" Target="../media/image11.png" /></Relationships>
</file>

<file path=ppt/slides/_rels/slide2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6.xml" /><Relationship Id="rId1" Type="http://schemas.openxmlformats.org/officeDocument/2006/relationships/slideLayout" Target="../slideLayouts/slideLayout1.xml" /><Relationship Id="rId4" Type="http://schemas.openxmlformats.org/officeDocument/2006/relationships/image" Target="../media/image12.jpeg"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7.xml"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8.xml" /><Relationship Id="rId1" Type="http://schemas.openxmlformats.org/officeDocument/2006/relationships/slideLayout" Target="../slideLayouts/slideLayout1.xml" /><Relationship Id="rId5" Type="http://schemas.openxmlformats.org/officeDocument/2006/relationships/image" Target="../media/image9.jpeg" /><Relationship Id="rId4" Type="http://schemas.openxmlformats.org/officeDocument/2006/relationships/image" Target="../media/image8.jpeg" /></Relationships>
</file>

<file path=ppt/slides/_rels/slide3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9.xml" /><Relationship Id="rId1" Type="http://schemas.openxmlformats.org/officeDocument/2006/relationships/slideLayout" Target="../slideLayouts/slideLayout1.xml" /><Relationship Id="rId5" Type="http://schemas.openxmlformats.org/officeDocument/2006/relationships/image" Target="../media/image14.jpeg" /><Relationship Id="rId4" Type="http://schemas.openxmlformats.org/officeDocument/2006/relationships/image" Target="../media/image13.jpeg" /></Relationships>
</file>

<file path=ppt/slides/_rels/slide3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0.xml"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1.xml"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2.xml"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3.xml"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4.xml" /><Relationship Id="rId1" Type="http://schemas.openxmlformats.org/officeDocument/2006/relationships/slideLayout" Target="../slideLayouts/slideLayout1.xml" /><Relationship Id="rId4" Type="http://schemas.openxmlformats.org/officeDocument/2006/relationships/image" Target="../media/image15.jpeg" /></Relationships>
</file>

<file path=ppt/slides/_rels/slide3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5.xml"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6.xml" /><Relationship Id="rId1" Type="http://schemas.openxmlformats.org/officeDocument/2006/relationships/slideLayout" Target="../slideLayouts/slideLayout1.xml" /><Relationship Id="rId4" Type="http://schemas.openxmlformats.org/officeDocument/2006/relationships/image" Target="../media/image16.jpeg" /></Relationships>
</file>

<file path=ppt/slides/_rels/slide4.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7.xml"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8.xml"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9.xml" /><Relationship Id="rId1" Type="http://schemas.openxmlformats.org/officeDocument/2006/relationships/slideLayout" Target="../slideLayouts/slideLayout1.xml" /><Relationship Id="rId4" Type="http://schemas.openxmlformats.org/officeDocument/2006/relationships/image" Target="../media/image8.jpeg" /></Relationships>
</file>

<file path=ppt/slides/_rels/slide43.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40.xml"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41.xml"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4.xml"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5.xml"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6.xml"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224695"/>
            <a:ext cx="12192000" cy="3037628"/>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8209" y="117432"/>
            <a:ext cx="1842013" cy="2107263"/>
          </a:xfrm>
          <a:prstGeom prst="rect">
            <a:avLst/>
          </a:prstGeom>
        </p:spPr>
      </p:pic>
      <p:grpSp>
        <p:nvGrpSpPr>
          <p:cNvPr id="12" name="Groupe 11"/>
          <p:cNvGrpSpPr/>
          <p:nvPr/>
        </p:nvGrpSpPr>
        <p:grpSpPr>
          <a:xfrm>
            <a:off x="1318591" y="3015018"/>
            <a:ext cx="9554818" cy="2188081"/>
            <a:chOff x="2540153" y="2519159"/>
            <a:chExt cx="9554818" cy="2188081"/>
          </a:xfrm>
        </p:grpSpPr>
        <p:sp>
          <p:nvSpPr>
            <p:cNvPr id="21" name="Rectangle 20">
              <a:extLst>
                <a:ext uri="{FF2B5EF4-FFF2-40B4-BE49-F238E27FC236}">
                  <a16:creationId xmlns:a16="http://schemas.microsoft.com/office/drawing/2014/main" id="{39C548FE-414E-4FC6-AEFC-D73038B62333}"/>
                </a:ext>
              </a:extLst>
            </p:cNvPr>
            <p:cNvSpPr/>
            <p:nvPr/>
          </p:nvSpPr>
          <p:spPr>
            <a:xfrm>
              <a:off x="7311341" y="3876243"/>
              <a:ext cx="184731" cy="830997"/>
            </a:xfrm>
            <a:prstGeom prst="rect">
              <a:avLst/>
            </a:prstGeom>
            <a:noFill/>
          </p:spPr>
          <p:txBody>
            <a:bodyPr wrap="none" lIns="91440" tIns="45720" rIns="91440" bIns="45720">
              <a:spAutoFit/>
            </a:bodyPr>
            <a:lstStyle/>
            <a:p>
              <a:pPr algn="ctr"/>
              <a:endParaRPr lang="fr-FR" sz="4800" cap="small" dirty="0">
                <a:ln w="0">
                  <a:noFill/>
                </a:ln>
                <a:solidFill>
                  <a:schemeClr val="bg1"/>
                </a:solidFill>
                <a:latin typeface="Arial Narrow" panose="020B0606020202030204" pitchFamily="34" charset="0"/>
              </a:endParaRPr>
            </a:p>
          </p:txBody>
        </p:sp>
        <p:sp>
          <p:nvSpPr>
            <p:cNvPr id="22" name="Rectangle 21">
              <a:extLst>
                <a:ext uri="{FF2B5EF4-FFF2-40B4-BE49-F238E27FC236}">
                  <a16:creationId xmlns:a16="http://schemas.microsoft.com/office/drawing/2014/main" id="{7255F535-9595-4172-8B43-779A459C7116}"/>
                </a:ext>
              </a:extLst>
            </p:cNvPr>
            <p:cNvSpPr/>
            <p:nvPr/>
          </p:nvSpPr>
          <p:spPr>
            <a:xfrm>
              <a:off x="2540153" y="2519159"/>
              <a:ext cx="9554818" cy="1323439"/>
            </a:xfrm>
            <a:prstGeom prst="rect">
              <a:avLst/>
            </a:prstGeom>
            <a:noFill/>
          </p:spPr>
          <p:txBody>
            <a:bodyPr wrap="square" lIns="91440" tIns="45720" rIns="91440" bIns="45720">
              <a:spAutoFit/>
            </a:bodyPr>
            <a:lstStyle/>
            <a:p>
              <a:pPr algn="ctr"/>
              <a:r>
                <a:rPr lang="fr-FR" sz="4000" b="1" cap="all" dirty="0">
                  <a:solidFill>
                    <a:schemeClr val="bg1"/>
                  </a:solidFill>
                  <a:latin typeface="Segoe UI" panose="020B0502040204020203" pitchFamily="34" charset="0"/>
                  <a:cs typeface="Segoe UI" panose="020B0502040204020203" pitchFamily="34" charset="0"/>
                </a:rPr>
                <a:t>Les normes juridiques du  dialogue social</a:t>
              </a:r>
            </a:p>
          </p:txBody>
        </p:sp>
        <p:cxnSp>
          <p:nvCxnSpPr>
            <p:cNvPr id="23" name="Connecteur droit 22">
              <a:extLst>
                <a:ext uri="{FF2B5EF4-FFF2-40B4-BE49-F238E27FC236}">
                  <a16:creationId xmlns:a16="http://schemas.microsoft.com/office/drawing/2014/main" id="{22546581-114E-4A30-B234-10B8D9F69C49}"/>
                </a:ext>
              </a:extLst>
            </p:cNvPr>
            <p:cNvCxnSpPr/>
            <p:nvPr/>
          </p:nvCxnSpPr>
          <p:spPr>
            <a:xfrm>
              <a:off x="3308780" y="3856042"/>
              <a:ext cx="80175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 name="Pentagone régulier 5"/>
          <p:cNvSpPr/>
          <p:nvPr/>
        </p:nvSpPr>
        <p:spPr>
          <a:xfrm rot="10800000">
            <a:off x="401310" y="-11071"/>
            <a:ext cx="3945605" cy="3063759"/>
          </a:xfrm>
          <a:custGeom>
            <a:avLst/>
            <a:gdLst>
              <a:gd name="connsiteX0" fmla="*/ 5 w 4445391"/>
              <a:gd name="connsiteY0" fmla="*/ 1543801 h 4041733"/>
              <a:gd name="connsiteX1" fmla="*/ 2222696 w 4445391"/>
              <a:gd name="connsiteY1" fmla="*/ 0 h 4041733"/>
              <a:gd name="connsiteX2" fmla="*/ 4445386 w 4445391"/>
              <a:gd name="connsiteY2" fmla="*/ 1543801 h 4041733"/>
              <a:gd name="connsiteX3" fmla="*/ 3596394 w 4445391"/>
              <a:gd name="connsiteY3" fmla="*/ 4041723 h 4041733"/>
              <a:gd name="connsiteX4" fmla="*/ 848997 w 4445391"/>
              <a:gd name="connsiteY4" fmla="*/ 4041723 h 4041733"/>
              <a:gd name="connsiteX5" fmla="*/ 5 w 4445391"/>
              <a:gd name="connsiteY5" fmla="*/ 1543801 h 4041733"/>
              <a:gd name="connsiteX0" fmla="*/ 0 w 3629455"/>
              <a:gd name="connsiteY0" fmla="*/ 1543801 h 4041723"/>
              <a:gd name="connsiteX1" fmla="*/ 2222691 w 3629455"/>
              <a:gd name="connsiteY1" fmla="*/ 0 h 4041723"/>
              <a:gd name="connsiteX2" fmla="*/ 3629455 w 3629455"/>
              <a:gd name="connsiteY2" fmla="*/ 1445327 h 4041723"/>
              <a:gd name="connsiteX3" fmla="*/ 3596389 w 3629455"/>
              <a:gd name="connsiteY3" fmla="*/ 4041723 h 4041723"/>
              <a:gd name="connsiteX4" fmla="*/ 848992 w 3629455"/>
              <a:gd name="connsiteY4" fmla="*/ 4041723 h 4041723"/>
              <a:gd name="connsiteX5" fmla="*/ 0 w 3629455"/>
              <a:gd name="connsiteY5" fmla="*/ 1543801 h 4041723"/>
              <a:gd name="connsiteX0" fmla="*/ 0 w 2869799"/>
              <a:gd name="connsiteY0" fmla="*/ 1515665 h 4041723"/>
              <a:gd name="connsiteX1" fmla="*/ 1463035 w 2869799"/>
              <a:gd name="connsiteY1" fmla="*/ 0 h 4041723"/>
              <a:gd name="connsiteX2" fmla="*/ 2869799 w 2869799"/>
              <a:gd name="connsiteY2" fmla="*/ 1445327 h 4041723"/>
              <a:gd name="connsiteX3" fmla="*/ 2836733 w 2869799"/>
              <a:gd name="connsiteY3" fmla="*/ 4041723 h 4041723"/>
              <a:gd name="connsiteX4" fmla="*/ 89336 w 2869799"/>
              <a:gd name="connsiteY4" fmla="*/ 4041723 h 4041723"/>
              <a:gd name="connsiteX5" fmla="*/ 0 w 2869799"/>
              <a:gd name="connsiteY5" fmla="*/ 1515665 h 4041723"/>
              <a:gd name="connsiteX0" fmla="*/ 23206 w 2780463"/>
              <a:gd name="connsiteY0" fmla="*/ 1501597 h 4041723"/>
              <a:gd name="connsiteX1" fmla="*/ 1373699 w 2780463"/>
              <a:gd name="connsiteY1" fmla="*/ 0 h 4041723"/>
              <a:gd name="connsiteX2" fmla="*/ 2780463 w 2780463"/>
              <a:gd name="connsiteY2" fmla="*/ 1445327 h 4041723"/>
              <a:gd name="connsiteX3" fmla="*/ 2747397 w 2780463"/>
              <a:gd name="connsiteY3" fmla="*/ 4041723 h 4041723"/>
              <a:gd name="connsiteX4" fmla="*/ 0 w 2780463"/>
              <a:gd name="connsiteY4" fmla="*/ 4041723 h 4041723"/>
              <a:gd name="connsiteX5" fmla="*/ 23206 w 2780463"/>
              <a:gd name="connsiteY5" fmla="*/ 1501597 h 4041723"/>
              <a:gd name="connsiteX0" fmla="*/ 0 w 2799460"/>
              <a:gd name="connsiteY0" fmla="*/ 1501597 h 4041723"/>
              <a:gd name="connsiteX1" fmla="*/ 1392696 w 2799460"/>
              <a:gd name="connsiteY1" fmla="*/ 0 h 4041723"/>
              <a:gd name="connsiteX2" fmla="*/ 2799460 w 2799460"/>
              <a:gd name="connsiteY2" fmla="*/ 1445327 h 4041723"/>
              <a:gd name="connsiteX3" fmla="*/ 2766394 w 2799460"/>
              <a:gd name="connsiteY3" fmla="*/ 4041723 h 4041723"/>
              <a:gd name="connsiteX4" fmla="*/ 18997 w 2799460"/>
              <a:gd name="connsiteY4" fmla="*/ 4041723 h 4041723"/>
              <a:gd name="connsiteX5" fmla="*/ 0 w 2799460"/>
              <a:gd name="connsiteY5" fmla="*/ 1501597 h 4041723"/>
              <a:gd name="connsiteX0" fmla="*/ 23206 w 2780463"/>
              <a:gd name="connsiteY0" fmla="*/ 1487529 h 4041723"/>
              <a:gd name="connsiteX1" fmla="*/ 1373699 w 2780463"/>
              <a:gd name="connsiteY1" fmla="*/ 0 h 4041723"/>
              <a:gd name="connsiteX2" fmla="*/ 2780463 w 2780463"/>
              <a:gd name="connsiteY2" fmla="*/ 1445327 h 4041723"/>
              <a:gd name="connsiteX3" fmla="*/ 2747397 w 2780463"/>
              <a:gd name="connsiteY3" fmla="*/ 4041723 h 4041723"/>
              <a:gd name="connsiteX4" fmla="*/ 0 w 2780463"/>
              <a:gd name="connsiteY4" fmla="*/ 4041723 h 4041723"/>
              <a:gd name="connsiteX5" fmla="*/ 23206 w 2780463"/>
              <a:gd name="connsiteY5" fmla="*/ 1487529 h 4041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0463" h="4041723">
                <a:moveTo>
                  <a:pt x="23206" y="1487529"/>
                </a:moveTo>
                <a:lnTo>
                  <a:pt x="1373699" y="0"/>
                </a:lnTo>
                <a:lnTo>
                  <a:pt x="2780463" y="1445327"/>
                </a:lnTo>
                <a:lnTo>
                  <a:pt x="2747397" y="4041723"/>
                </a:lnTo>
                <a:lnTo>
                  <a:pt x="0" y="4041723"/>
                </a:lnTo>
                <a:lnTo>
                  <a:pt x="23206" y="1487529"/>
                </a:lnTo>
                <a:close/>
              </a:path>
            </a:pathLst>
          </a:cu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08617" y="258127"/>
            <a:ext cx="3530990" cy="2308324"/>
          </a:xfrm>
          <a:prstGeom prst="rect">
            <a:avLst/>
          </a:prstGeom>
          <a:noFill/>
        </p:spPr>
        <p:txBody>
          <a:bodyPr wrap="square" rtlCol="0">
            <a:spAutoFit/>
          </a:bodyPr>
          <a:lstStyle/>
          <a:p>
            <a:pPr algn="ctr"/>
            <a:r>
              <a:rPr lang="fr-FR" sz="3600" cap="all" dirty="0">
                <a:solidFill>
                  <a:srgbClr val="D9DA23"/>
                </a:solidFill>
              </a:rPr>
              <a:t>Atelier </a:t>
            </a:r>
          </a:p>
          <a:p>
            <a:pPr algn="ctr"/>
            <a:r>
              <a:rPr lang="fr-FR" sz="3600" cap="all" dirty="0">
                <a:solidFill>
                  <a:srgbClr val="D9DA23"/>
                </a:solidFill>
              </a:rPr>
              <a:t>Rh</a:t>
            </a:r>
          </a:p>
          <a:p>
            <a:pPr algn="ctr"/>
            <a:r>
              <a:rPr lang="fr-FR" sz="3600" cap="all" dirty="0">
                <a:solidFill>
                  <a:srgbClr val="D9DA23"/>
                </a:solidFill>
              </a:rPr>
              <a:t>Brazzaville</a:t>
            </a:r>
          </a:p>
          <a:p>
            <a:pPr algn="ctr"/>
            <a:r>
              <a:rPr lang="fr-FR" sz="3600" cap="all" dirty="0">
                <a:solidFill>
                  <a:srgbClr val="D9DA23"/>
                </a:solidFill>
              </a:rPr>
              <a:t>2022</a:t>
            </a:r>
          </a:p>
        </p:txBody>
      </p:sp>
      <p:sp>
        <p:nvSpPr>
          <p:cNvPr id="25" name="Rectangle 24"/>
          <p:cNvSpPr/>
          <p:nvPr/>
        </p:nvSpPr>
        <p:spPr>
          <a:xfrm>
            <a:off x="0" y="5530104"/>
            <a:ext cx="12192000" cy="1327896"/>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0" y="5302723"/>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a:extLst>
              <a:ext uri="{FF2B5EF4-FFF2-40B4-BE49-F238E27FC236}">
                <a16:creationId xmlns:a16="http://schemas.microsoft.com/office/drawing/2014/main" id="{39C548FE-414E-4FC6-AEFC-D73038B62333}"/>
              </a:ext>
            </a:extLst>
          </p:cNvPr>
          <p:cNvSpPr/>
          <p:nvPr/>
        </p:nvSpPr>
        <p:spPr>
          <a:xfrm>
            <a:off x="3782225" y="5302722"/>
            <a:ext cx="4627550" cy="1323439"/>
          </a:xfrm>
          <a:prstGeom prst="rect">
            <a:avLst/>
          </a:prstGeom>
          <a:noFill/>
        </p:spPr>
        <p:txBody>
          <a:bodyPr wrap="none" lIns="91440" tIns="45720" rIns="91440" bIns="45720">
            <a:spAutoFit/>
          </a:bodyPr>
          <a:lstStyle/>
          <a:p>
            <a:pPr algn="ctr"/>
            <a:r>
              <a:rPr lang="fr-FR" sz="8000" cap="small" spc="600" dirty="0">
                <a:ln w="0">
                  <a:noFill/>
                </a:ln>
                <a:solidFill>
                  <a:schemeClr val="bg1"/>
                </a:solidFill>
                <a:effectLst/>
                <a:latin typeface="Arial Narrow" panose="020B0606020202030204" pitchFamily="34" charset="0"/>
              </a:rPr>
              <a:t>bienvenue</a:t>
            </a:r>
          </a:p>
        </p:txBody>
      </p:sp>
    </p:spTree>
    <p:extLst>
      <p:ext uri="{BB962C8B-B14F-4D97-AF65-F5344CB8AC3E}">
        <p14:creationId xmlns:p14="http://schemas.microsoft.com/office/powerpoint/2010/main" val="3667393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344" y="747229"/>
            <a:ext cx="12194344" cy="6007682"/>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591436"/>
            <a:ext cx="12192000" cy="124482"/>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47232" y="38809"/>
            <a:ext cx="425674" cy="486971"/>
          </a:xfrm>
          <a:prstGeom prst="rect">
            <a:avLst/>
          </a:prstGeom>
        </p:spPr>
      </p:pic>
      <p:sp>
        <p:nvSpPr>
          <p:cNvPr id="26" name="Rectangle 25"/>
          <p:cNvSpPr/>
          <p:nvPr/>
        </p:nvSpPr>
        <p:spPr>
          <a:xfrm>
            <a:off x="-2344" y="687027"/>
            <a:ext cx="12192000" cy="124482"/>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DA7FA427-5415-75B9-2CCB-467D1284D14D}"/>
              </a:ext>
            </a:extLst>
          </p:cNvPr>
          <p:cNvSpPr txBox="1"/>
          <p:nvPr/>
        </p:nvSpPr>
        <p:spPr>
          <a:xfrm>
            <a:off x="213883" y="801400"/>
            <a:ext cx="11546186"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Q3: Quels sont les textes juridiques qui régissent le dialogue social au Congo ?</a:t>
            </a:r>
          </a:p>
        </p:txBody>
      </p:sp>
      <p:sp>
        <p:nvSpPr>
          <p:cNvPr id="5" name="ZoneTexte 4">
            <a:extLst>
              <a:ext uri="{FF2B5EF4-FFF2-40B4-BE49-F238E27FC236}">
                <a16:creationId xmlns:a16="http://schemas.microsoft.com/office/drawing/2014/main" id="{B4ED9B31-B178-858A-96C3-72DA48F8B29E}"/>
              </a:ext>
            </a:extLst>
          </p:cNvPr>
          <p:cNvSpPr txBox="1"/>
          <p:nvPr/>
        </p:nvSpPr>
        <p:spPr>
          <a:xfrm>
            <a:off x="778706" y="2214441"/>
            <a:ext cx="10629900" cy="4268091"/>
          </a:xfrm>
          <a:prstGeom prst="rect">
            <a:avLst/>
          </a:prstGeom>
          <a:noFill/>
        </p:spPr>
        <p:txBody>
          <a:bodyPr wrap="square">
            <a:spAutoFit/>
          </a:bodyPr>
          <a:lstStyle/>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Les conventions de l’OIT</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La constitution</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Loi n°45/75 du 15 mars 1975    /   Loi 06/96 du 6 mars 1996</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A</a:t>
            </a: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rrêté n° 1109/MTFPSS-DGT du 24 juin 1996 </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A</a:t>
            </a: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rrêté n°1110/MTFPSS-DGT du 24 juin 1996</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Rectificatif n° 624 du 20 mars 1997</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Décret n°2010 – 810 du 31 décembre 2010 </a:t>
            </a:r>
          </a:p>
          <a:p>
            <a:pPr marL="342900" lvl="0" indent="-342900" algn="just">
              <a:lnSpc>
                <a:spcPct val="150000"/>
              </a:lnSpc>
              <a:buFont typeface="Wingdings" panose="05000000000000000000" pitchFamily="2" charset="2"/>
              <a:buChar char="§"/>
              <a:tabLst>
                <a:tab pos="1544955" algn="l"/>
              </a:tabLst>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Décret n°2016 – 317 du 29 novembre 2016</a:t>
            </a:r>
          </a:p>
        </p:txBody>
      </p:sp>
    </p:spTree>
    <p:extLst>
      <p:ext uri="{BB962C8B-B14F-4D97-AF65-F5344CB8AC3E}">
        <p14:creationId xmlns:p14="http://schemas.microsoft.com/office/powerpoint/2010/main" val="96452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29936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65A171AA-CFC4-20B4-8327-43C301CFEA72}"/>
              </a:ext>
            </a:extLst>
          </p:cNvPr>
          <p:cNvSpPr txBox="1"/>
          <p:nvPr/>
        </p:nvSpPr>
        <p:spPr>
          <a:xfrm>
            <a:off x="163331" y="1474757"/>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Deuxième partie : Normes juridiques du dialogue social à l’échelle nationale</a:t>
            </a:r>
          </a:p>
        </p:txBody>
      </p:sp>
      <p:sp>
        <p:nvSpPr>
          <p:cNvPr id="7" name="ZoneTexte 6">
            <a:extLst>
              <a:ext uri="{FF2B5EF4-FFF2-40B4-BE49-F238E27FC236}">
                <a16:creationId xmlns:a16="http://schemas.microsoft.com/office/drawing/2014/main" id="{B6C459B3-ADD2-129A-5D6F-439386054720}"/>
              </a:ext>
            </a:extLst>
          </p:cNvPr>
          <p:cNvSpPr txBox="1"/>
          <p:nvPr/>
        </p:nvSpPr>
        <p:spPr>
          <a:xfrm>
            <a:off x="550127" y="3544139"/>
            <a:ext cx="11478539" cy="3206262"/>
          </a:xfrm>
          <a:prstGeom prst="rect">
            <a:avLst/>
          </a:prstGeom>
          <a:noFill/>
        </p:spPr>
        <p:txBody>
          <a:bodyPr wrap="square">
            <a:spAutoFit/>
          </a:bodyPr>
          <a:lstStyle/>
          <a:p>
            <a:pPr marL="342900" lvl="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Quels sont les acteurs et les formes du dialogue social à l’échelle nationale </a:t>
            </a: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 </a:t>
            </a: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(Q4) </a:t>
            </a:r>
          </a:p>
          <a:p>
            <a:pPr marL="342900" lvl="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Quelles sont les attributions et les principales règles du comité national du dialogue social (Q5)?</a:t>
            </a:r>
          </a:p>
          <a:p>
            <a:pPr marL="34290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Quelle est la procédure de négociation d’une convention collective ? (Q6) </a:t>
            </a:r>
          </a:p>
          <a:p>
            <a:pPr marL="342900" lvl="0" indent="-342900">
              <a:lnSpc>
                <a:spcPct val="150000"/>
              </a:lnSpc>
              <a:buFont typeface="Wingdings" panose="05000000000000000000" pitchFamily="2" charset="2"/>
              <a:buChar char="§"/>
            </a:pP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0A121199-CBAB-612C-3A8D-550F1F45307C}"/>
              </a:ext>
            </a:extLst>
          </p:cNvPr>
          <p:cNvSpPr txBox="1"/>
          <p:nvPr/>
        </p:nvSpPr>
        <p:spPr>
          <a:xfrm>
            <a:off x="354374" y="2776146"/>
            <a:ext cx="3182587" cy="446276"/>
          </a:xfrm>
          <a:prstGeom prst="rect">
            <a:avLst/>
          </a:prstGeom>
          <a:noFill/>
        </p:spPr>
        <p:txBody>
          <a:bodyPr wrap="square" rtlCol="0">
            <a:spAutoFit/>
          </a:bodyPr>
          <a:lstStyle/>
          <a:p>
            <a:r>
              <a:rPr lang="fr-FR" sz="2300" b="1" dirty="0">
                <a:solidFill>
                  <a:schemeClr val="bg1"/>
                </a:solidFill>
                <a:latin typeface="Verdana" panose="020B0604030504040204" pitchFamily="34" charset="0"/>
                <a:ea typeface="Verdana" panose="020B0604030504040204" pitchFamily="34" charset="0"/>
                <a:cs typeface="Times New Roman" panose="02020603050405020304" pitchFamily="18" charset="0"/>
              </a:rPr>
              <a:t> 3 questions ( Q )</a:t>
            </a:r>
          </a:p>
        </p:txBody>
      </p:sp>
    </p:spTree>
    <p:extLst>
      <p:ext uri="{BB962C8B-B14F-4D97-AF65-F5344CB8AC3E}">
        <p14:creationId xmlns:p14="http://schemas.microsoft.com/office/powerpoint/2010/main" val="425464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4290" y="639840"/>
            <a:ext cx="12192000" cy="6296607"/>
          </a:xfrm>
          <a:prstGeom prst="rect">
            <a:avLst/>
          </a:prstGeom>
          <a:solidFill>
            <a:srgbClr val="0E2642"/>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339832"/>
            <a:ext cx="12192000" cy="169337"/>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04320" y="28694"/>
            <a:ext cx="268587" cy="307264"/>
          </a:xfrm>
          <a:prstGeom prst="rect">
            <a:avLst/>
          </a:prstGeom>
        </p:spPr>
      </p:pic>
      <p:sp>
        <p:nvSpPr>
          <p:cNvPr id="26" name="Rectangle 25"/>
          <p:cNvSpPr/>
          <p:nvPr/>
        </p:nvSpPr>
        <p:spPr>
          <a:xfrm>
            <a:off x="0" y="506356"/>
            <a:ext cx="12192000" cy="169337"/>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id="{1C781745-79E1-74A8-0EA5-4D674897416F}"/>
              </a:ext>
            </a:extLst>
          </p:cNvPr>
          <p:cNvSpPr txBox="1"/>
          <p:nvPr/>
        </p:nvSpPr>
        <p:spPr>
          <a:xfrm>
            <a:off x="-20320" y="639840"/>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Q4: Quels sont les acteurs et les formes du dialogue social au Congo? </a:t>
            </a:r>
          </a:p>
        </p:txBody>
      </p:sp>
      <p:grpSp>
        <p:nvGrpSpPr>
          <p:cNvPr id="39" name="Groupe 38">
            <a:extLst>
              <a:ext uri="{FF2B5EF4-FFF2-40B4-BE49-F238E27FC236}">
                <a16:creationId xmlns:a16="http://schemas.microsoft.com/office/drawing/2014/main" id="{B7DE40EB-3AD3-B54D-F9EA-22A9633BA4A2}"/>
              </a:ext>
            </a:extLst>
          </p:cNvPr>
          <p:cNvGrpSpPr/>
          <p:nvPr/>
        </p:nvGrpSpPr>
        <p:grpSpPr>
          <a:xfrm>
            <a:off x="3705404" y="2283744"/>
            <a:ext cx="4413885" cy="3594735"/>
            <a:chOff x="3889057" y="1952274"/>
            <a:chExt cx="4413885" cy="3594735"/>
          </a:xfrm>
        </p:grpSpPr>
        <p:sp>
          <p:nvSpPr>
            <p:cNvPr id="20" name="Organigramme : Connecteur 19">
              <a:extLst>
                <a:ext uri="{FF2B5EF4-FFF2-40B4-BE49-F238E27FC236}">
                  <a16:creationId xmlns:a16="http://schemas.microsoft.com/office/drawing/2014/main" id="{9CF61039-5E55-42D4-7EE1-B999514BBB7B}"/>
                </a:ext>
              </a:extLst>
            </p:cNvPr>
            <p:cNvSpPr/>
            <p:nvPr/>
          </p:nvSpPr>
          <p:spPr>
            <a:xfrm>
              <a:off x="5461635" y="1952274"/>
              <a:ext cx="1268730" cy="1200150"/>
            </a:xfrm>
            <a:prstGeom prst="flowChartConnector">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500" b="1" dirty="0">
                  <a:latin typeface="Verdana" panose="020B0604030504040204" pitchFamily="34" charset="0"/>
                  <a:ea typeface="Verdana" panose="020B0604030504040204" pitchFamily="34" charset="0"/>
                </a:rPr>
                <a:t>A</a:t>
              </a:r>
            </a:p>
          </p:txBody>
        </p:sp>
        <p:sp>
          <p:nvSpPr>
            <p:cNvPr id="21" name="Organigramme : Connecteur 20">
              <a:extLst>
                <a:ext uri="{FF2B5EF4-FFF2-40B4-BE49-F238E27FC236}">
                  <a16:creationId xmlns:a16="http://schemas.microsoft.com/office/drawing/2014/main" id="{D1FEF889-9D51-DD9B-75BD-D8A1958DCCC2}"/>
                </a:ext>
              </a:extLst>
            </p:cNvPr>
            <p:cNvSpPr/>
            <p:nvPr/>
          </p:nvSpPr>
          <p:spPr>
            <a:xfrm>
              <a:off x="7034212" y="4346859"/>
              <a:ext cx="1268730" cy="1200150"/>
            </a:xfrm>
            <a:prstGeom prst="flowChartConnector">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500" b="1" dirty="0">
                  <a:latin typeface="Verdana" panose="020B0604030504040204" pitchFamily="34" charset="0"/>
                  <a:ea typeface="Verdana" panose="020B0604030504040204" pitchFamily="34" charset="0"/>
                </a:rPr>
                <a:t>C</a:t>
              </a:r>
            </a:p>
          </p:txBody>
        </p:sp>
        <p:sp>
          <p:nvSpPr>
            <p:cNvPr id="22" name="Organigramme : Connecteur 21">
              <a:extLst>
                <a:ext uri="{FF2B5EF4-FFF2-40B4-BE49-F238E27FC236}">
                  <a16:creationId xmlns:a16="http://schemas.microsoft.com/office/drawing/2014/main" id="{F6D2598D-384C-3332-1339-BB7B0F369DF4}"/>
                </a:ext>
              </a:extLst>
            </p:cNvPr>
            <p:cNvSpPr/>
            <p:nvPr/>
          </p:nvSpPr>
          <p:spPr>
            <a:xfrm>
              <a:off x="3889057" y="4318635"/>
              <a:ext cx="1268730" cy="1200150"/>
            </a:xfrm>
            <a:prstGeom prst="flowChartConnector">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500" dirty="0">
                  <a:latin typeface="Verdana" panose="020B0604030504040204" pitchFamily="34" charset="0"/>
                  <a:ea typeface="Verdana" panose="020B0604030504040204" pitchFamily="34" charset="0"/>
                </a:rPr>
                <a:t>B</a:t>
              </a:r>
            </a:p>
          </p:txBody>
        </p:sp>
        <p:sp>
          <p:nvSpPr>
            <p:cNvPr id="37" name="Triangle isocèle 36">
              <a:extLst>
                <a:ext uri="{FF2B5EF4-FFF2-40B4-BE49-F238E27FC236}">
                  <a16:creationId xmlns:a16="http://schemas.microsoft.com/office/drawing/2014/main" id="{A6F9AF6F-99D8-A960-68E4-199E220ABF76}"/>
                </a:ext>
              </a:extLst>
            </p:cNvPr>
            <p:cNvSpPr/>
            <p:nvPr/>
          </p:nvSpPr>
          <p:spPr>
            <a:xfrm>
              <a:off x="5157787" y="3152424"/>
              <a:ext cx="1876425" cy="1870710"/>
            </a:xfrm>
            <a:prstGeom prst="triangle">
              <a:avLst/>
            </a:prstGeom>
            <a:noFill/>
            <a:ln w="38100">
              <a:solidFill>
                <a:srgbClr val="FFFF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40" name="ZoneTexte 39">
            <a:extLst>
              <a:ext uri="{FF2B5EF4-FFF2-40B4-BE49-F238E27FC236}">
                <a16:creationId xmlns:a16="http://schemas.microsoft.com/office/drawing/2014/main" id="{3101B761-6BED-B13F-0EB7-B5B6F087510C}"/>
              </a:ext>
            </a:extLst>
          </p:cNvPr>
          <p:cNvSpPr txBox="1"/>
          <p:nvPr/>
        </p:nvSpPr>
        <p:spPr>
          <a:xfrm>
            <a:off x="34290" y="2026719"/>
            <a:ext cx="5406195" cy="1508105"/>
          </a:xfrm>
          <a:prstGeom prst="rect">
            <a:avLst/>
          </a:prstGeom>
          <a:noFill/>
        </p:spPr>
        <p:txBody>
          <a:bodyPr wrap="square" rtlCol="0">
            <a:spAutoFit/>
          </a:bodyPr>
          <a:lstStyle/>
          <a:p>
            <a:r>
              <a:rPr lang="fr-FR" sz="2300" b="1" dirty="0">
                <a:solidFill>
                  <a:srgbClr val="FFFF00"/>
                </a:solidFill>
                <a:latin typeface="Verdana" panose="020B0604030504040204" pitchFamily="34" charset="0"/>
                <a:ea typeface="Verdana" panose="020B0604030504040204" pitchFamily="34" charset="0"/>
              </a:rPr>
              <a:t>Gouvernement</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Ministère chargé du travail</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Ministère des finances</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Ministère de la fonction publique</a:t>
            </a:r>
          </a:p>
        </p:txBody>
      </p:sp>
      <p:sp>
        <p:nvSpPr>
          <p:cNvPr id="41" name="ZoneTexte 40">
            <a:extLst>
              <a:ext uri="{FF2B5EF4-FFF2-40B4-BE49-F238E27FC236}">
                <a16:creationId xmlns:a16="http://schemas.microsoft.com/office/drawing/2014/main" id="{AA45637B-50F2-772D-778F-CE6A06D44885}"/>
              </a:ext>
            </a:extLst>
          </p:cNvPr>
          <p:cNvSpPr txBox="1"/>
          <p:nvPr/>
        </p:nvSpPr>
        <p:spPr>
          <a:xfrm>
            <a:off x="70762" y="5535237"/>
            <a:ext cx="4393870" cy="1154162"/>
          </a:xfrm>
          <a:prstGeom prst="rect">
            <a:avLst/>
          </a:prstGeom>
          <a:noFill/>
        </p:spPr>
        <p:txBody>
          <a:bodyPr wrap="square" rtlCol="0">
            <a:spAutoFit/>
          </a:bodyPr>
          <a:lstStyle/>
          <a:p>
            <a:endParaRPr lang="fr-FR" sz="2300" b="1" dirty="0">
              <a:solidFill>
                <a:schemeClr val="bg1"/>
              </a:solidFill>
              <a:latin typeface="Verdana" panose="020B0604030504040204" pitchFamily="34" charset="0"/>
              <a:ea typeface="Verdana" panose="020B0604030504040204" pitchFamily="34" charset="0"/>
            </a:endParaRPr>
          </a:p>
          <a:p>
            <a:r>
              <a:rPr lang="fr-FR" sz="2300" b="1" dirty="0">
                <a:solidFill>
                  <a:srgbClr val="FFFF00"/>
                </a:solidFill>
                <a:latin typeface="Verdana" panose="020B0604030504040204" pitchFamily="34" charset="0"/>
                <a:ea typeface="Verdana" panose="020B0604030504040204" pitchFamily="34" charset="0"/>
              </a:rPr>
              <a:t>Organisations patronales</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UNICONGO</a:t>
            </a:r>
          </a:p>
        </p:txBody>
      </p:sp>
      <p:sp>
        <p:nvSpPr>
          <p:cNvPr id="42" name="ZoneTexte 41">
            <a:extLst>
              <a:ext uri="{FF2B5EF4-FFF2-40B4-BE49-F238E27FC236}">
                <a16:creationId xmlns:a16="http://schemas.microsoft.com/office/drawing/2014/main" id="{9F34D12F-830B-7851-7373-33AA0000BE4C}"/>
              </a:ext>
            </a:extLst>
          </p:cNvPr>
          <p:cNvSpPr txBox="1"/>
          <p:nvPr/>
        </p:nvSpPr>
        <p:spPr>
          <a:xfrm>
            <a:off x="8225951" y="4542568"/>
            <a:ext cx="3746956" cy="2215991"/>
          </a:xfrm>
          <a:prstGeom prst="rect">
            <a:avLst/>
          </a:prstGeom>
          <a:noFill/>
        </p:spPr>
        <p:txBody>
          <a:bodyPr wrap="square" rtlCol="0">
            <a:spAutoFit/>
          </a:bodyPr>
          <a:lstStyle/>
          <a:p>
            <a:r>
              <a:rPr lang="fr-FR" sz="2300" b="1" dirty="0">
                <a:solidFill>
                  <a:srgbClr val="FFFF00"/>
                </a:solidFill>
                <a:latin typeface="Verdana" panose="020B0604030504040204" pitchFamily="34" charset="0"/>
                <a:ea typeface="Verdana" panose="020B0604030504040204" pitchFamily="34" charset="0"/>
              </a:rPr>
              <a:t>Organisations </a:t>
            </a:r>
          </a:p>
          <a:p>
            <a:r>
              <a:rPr lang="fr-FR" sz="2300" b="1" dirty="0">
                <a:solidFill>
                  <a:srgbClr val="FFFF00"/>
                </a:solidFill>
                <a:latin typeface="Verdana" panose="020B0604030504040204" pitchFamily="34" charset="0"/>
                <a:ea typeface="Verdana" panose="020B0604030504040204" pitchFamily="34" charset="0"/>
              </a:rPr>
              <a:t>Syndicales les plus représentatives  </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CSTC  </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CSC </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COSYLAC</a:t>
            </a:r>
          </a:p>
        </p:txBody>
      </p:sp>
      <p:cxnSp>
        <p:nvCxnSpPr>
          <p:cNvPr id="44" name="Connecteur droit 43">
            <a:extLst>
              <a:ext uri="{FF2B5EF4-FFF2-40B4-BE49-F238E27FC236}">
                <a16:creationId xmlns:a16="http://schemas.microsoft.com/office/drawing/2014/main" id="{574662C4-3FED-E403-3952-BF7782AC1EAB}"/>
              </a:ext>
            </a:extLst>
          </p:cNvPr>
          <p:cNvCxnSpPr/>
          <p:nvPr/>
        </p:nvCxnSpPr>
        <p:spPr>
          <a:xfrm>
            <a:off x="8225951" y="1828800"/>
            <a:ext cx="0" cy="252603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0C791533-5B59-7644-31A8-8EBD0BCEE1B5}"/>
              </a:ext>
            </a:extLst>
          </p:cNvPr>
          <p:cNvCxnSpPr>
            <a:cxnSpLocks/>
          </p:cNvCxnSpPr>
          <p:nvPr/>
        </p:nvCxnSpPr>
        <p:spPr>
          <a:xfrm flipH="1">
            <a:off x="8225951" y="4354830"/>
            <a:ext cx="37469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ZoneTexte 48">
            <a:extLst>
              <a:ext uri="{FF2B5EF4-FFF2-40B4-BE49-F238E27FC236}">
                <a16:creationId xmlns:a16="http://schemas.microsoft.com/office/drawing/2014/main" id="{73E48DCD-4062-425E-B215-2F52BA74102B}"/>
              </a:ext>
            </a:extLst>
          </p:cNvPr>
          <p:cNvSpPr txBox="1"/>
          <p:nvPr/>
        </p:nvSpPr>
        <p:spPr>
          <a:xfrm>
            <a:off x="8869803" y="1708554"/>
            <a:ext cx="3021052" cy="2144433"/>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fr-FR" sz="2300" b="1" dirty="0">
                <a:solidFill>
                  <a:schemeClr val="bg1"/>
                </a:solidFill>
                <a:latin typeface="Verdana" panose="020B0604030504040204" pitchFamily="34" charset="0"/>
                <a:ea typeface="Verdana" panose="020B0604030504040204" pitchFamily="34" charset="0"/>
              </a:rPr>
              <a:t>Négociation</a:t>
            </a:r>
          </a:p>
          <a:p>
            <a:pPr marL="342900" indent="-342900">
              <a:lnSpc>
                <a:spcPct val="150000"/>
              </a:lnSpc>
              <a:buFont typeface="Wingdings" panose="05000000000000000000" pitchFamily="2" charset="2"/>
              <a:buChar char="§"/>
            </a:pPr>
            <a:r>
              <a:rPr lang="fr-FR" sz="2300" b="1" dirty="0">
                <a:solidFill>
                  <a:schemeClr val="bg1"/>
                </a:solidFill>
                <a:latin typeface="Verdana" panose="020B0604030504040204" pitchFamily="34" charset="0"/>
                <a:ea typeface="Verdana" panose="020B0604030504040204" pitchFamily="34" charset="0"/>
              </a:rPr>
              <a:t>Concertation</a:t>
            </a:r>
          </a:p>
          <a:p>
            <a:pPr marL="342900" indent="-342900">
              <a:lnSpc>
                <a:spcPct val="150000"/>
              </a:lnSpc>
              <a:buFont typeface="Wingdings" panose="05000000000000000000" pitchFamily="2" charset="2"/>
              <a:buChar char="§"/>
            </a:pPr>
            <a:r>
              <a:rPr lang="fr-FR" sz="2300" b="1" dirty="0">
                <a:solidFill>
                  <a:schemeClr val="bg1"/>
                </a:solidFill>
                <a:latin typeface="Verdana" panose="020B0604030504040204" pitchFamily="34" charset="0"/>
                <a:ea typeface="Verdana" panose="020B0604030504040204" pitchFamily="34" charset="0"/>
              </a:rPr>
              <a:t>Consultation</a:t>
            </a:r>
          </a:p>
          <a:p>
            <a:pPr marL="342900" indent="-342900">
              <a:lnSpc>
                <a:spcPct val="150000"/>
              </a:lnSpc>
              <a:buFont typeface="Wingdings" panose="05000000000000000000" pitchFamily="2" charset="2"/>
              <a:buChar char="§"/>
            </a:pPr>
            <a:r>
              <a:rPr lang="fr-FR" sz="2300" b="1" dirty="0">
                <a:solidFill>
                  <a:schemeClr val="bg1"/>
                </a:solidFill>
                <a:latin typeface="Verdana" panose="020B0604030504040204" pitchFamily="34" charset="0"/>
                <a:ea typeface="Verdana" panose="020B0604030504040204" pitchFamily="34" charset="0"/>
              </a:rPr>
              <a:t>Partage d’infos</a:t>
            </a:r>
          </a:p>
        </p:txBody>
      </p:sp>
      <p:sp>
        <p:nvSpPr>
          <p:cNvPr id="4" name="ZoneTexte 3">
            <a:extLst>
              <a:ext uri="{FF2B5EF4-FFF2-40B4-BE49-F238E27FC236}">
                <a16:creationId xmlns:a16="http://schemas.microsoft.com/office/drawing/2014/main" id="{A9740ABC-3CC0-0F74-41D7-B5937DF0D8B8}"/>
              </a:ext>
            </a:extLst>
          </p:cNvPr>
          <p:cNvSpPr txBox="1"/>
          <p:nvPr/>
        </p:nvSpPr>
        <p:spPr>
          <a:xfrm>
            <a:off x="5617845" y="3011805"/>
            <a:ext cx="914400" cy="914400"/>
          </a:xfrm>
          <a:prstGeom prst="rect">
            <a:avLst/>
          </a:prstGeom>
          <a:noFill/>
        </p:spPr>
        <p:txBody>
          <a:bodyPr wrap="square" rtlCol="0">
            <a:spAutoFit/>
          </a:bodyPr>
          <a:lstStyle/>
          <a:p>
            <a:endParaRPr lang="fr-FR" dirty="0"/>
          </a:p>
        </p:txBody>
      </p:sp>
      <p:sp>
        <p:nvSpPr>
          <p:cNvPr id="5" name="Rectangle : coins arrondis 4">
            <a:extLst>
              <a:ext uri="{FF2B5EF4-FFF2-40B4-BE49-F238E27FC236}">
                <a16:creationId xmlns:a16="http://schemas.microsoft.com/office/drawing/2014/main" id="{04262D05-834A-9948-4533-31C1FC72FCD5}"/>
              </a:ext>
            </a:extLst>
          </p:cNvPr>
          <p:cNvSpPr/>
          <p:nvPr/>
        </p:nvSpPr>
        <p:spPr>
          <a:xfrm>
            <a:off x="10465829" y="5878479"/>
            <a:ext cx="1655409" cy="979521"/>
          </a:xfrm>
          <a:prstGeom prst="round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Art 55 al.4 CT</a:t>
            </a:r>
          </a:p>
          <a:p>
            <a:pPr algn="ctr"/>
            <a:endParaRPr lang="fr-FR" sz="1400" dirty="0">
              <a:latin typeface="Verdana" panose="020B0604030504040204" pitchFamily="34" charset="0"/>
              <a:ea typeface="Verdana" panose="020B0604030504040204" pitchFamily="34" charset="0"/>
            </a:endParaRPr>
          </a:p>
          <a:p>
            <a:pPr algn="ctr"/>
            <a:r>
              <a:rPr lang="fr-FR" sz="1400" dirty="0">
                <a:latin typeface="Verdana" panose="020B0604030504040204" pitchFamily="34" charset="0"/>
                <a:ea typeface="Verdana" panose="020B0604030504040204" pitchFamily="34" charset="0"/>
              </a:rPr>
              <a:t>Art 192 bis CT </a:t>
            </a:r>
          </a:p>
        </p:txBody>
      </p:sp>
    </p:spTree>
    <p:extLst>
      <p:ext uri="{BB962C8B-B14F-4D97-AF65-F5344CB8AC3E}">
        <p14:creationId xmlns:p14="http://schemas.microsoft.com/office/powerpoint/2010/main" val="5562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 y="569441"/>
            <a:ext cx="12192001" cy="624792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1" y="330997"/>
            <a:ext cx="12192000" cy="160101"/>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9255" y="57904"/>
            <a:ext cx="233652" cy="267298"/>
          </a:xfrm>
          <a:prstGeom prst="rect">
            <a:avLst/>
          </a:prstGeom>
        </p:spPr>
      </p:pic>
      <p:sp>
        <p:nvSpPr>
          <p:cNvPr id="26" name="Rectangle 25"/>
          <p:cNvSpPr/>
          <p:nvPr/>
        </p:nvSpPr>
        <p:spPr>
          <a:xfrm>
            <a:off x="0" y="484756"/>
            <a:ext cx="12192000" cy="125324"/>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AF8CEB6C-7E51-65CB-58C1-A0B6AAD0925C}"/>
              </a:ext>
            </a:extLst>
          </p:cNvPr>
          <p:cNvSpPr txBox="1"/>
          <p:nvPr/>
        </p:nvSpPr>
        <p:spPr>
          <a:xfrm>
            <a:off x="584364" y="2120797"/>
            <a:ext cx="11023271" cy="4594335"/>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2200" dirty="0">
                <a:solidFill>
                  <a:schemeClr val="bg1"/>
                </a:solidFill>
                <a:latin typeface="Verdana" panose="020B0604030504040204" pitchFamily="34" charset="0"/>
                <a:ea typeface="Verdana" panose="020B0604030504040204" pitchFamily="34" charset="0"/>
              </a:rPr>
              <a:t>Organiser des négociations et des concertations pour traiter des questions susceptibles de détériorer le climat social.</a:t>
            </a:r>
          </a:p>
          <a:p>
            <a:pPr marL="285750" indent="-285750">
              <a:lnSpc>
                <a:spcPct val="150000"/>
              </a:lnSpc>
              <a:buFont typeface="Wingdings" panose="05000000000000000000" pitchFamily="2" charset="2"/>
              <a:buChar char="§"/>
            </a:pPr>
            <a:r>
              <a:rPr lang="fr-FR" sz="2200" dirty="0">
                <a:solidFill>
                  <a:schemeClr val="bg1"/>
                </a:solidFill>
                <a:latin typeface="Verdana" panose="020B0604030504040204" pitchFamily="34" charset="0"/>
                <a:ea typeface="Verdana" panose="020B0604030504040204" pitchFamily="34" charset="0"/>
              </a:rPr>
              <a:t>Encourager et faciliter le dialogue  permanent entre les employeurs et les employés dans les entreprises et les administrations.</a:t>
            </a:r>
          </a:p>
          <a:p>
            <a:pPr marL="285750" indent="-285750">
              <a:lnSpc>
                <a:spcPct val="150000"/>
              </a:lnSpc>
              <a:buFont typeface="Wingdings" panose="05000000000000000000" pitchFamily="2" charset="2"/>
              <a:buChar char="§"/>
            </a:pPr>
            <a:r>
              <a:rPr lang="fr-FR" sz="2200" dirty="0">
                <a:solidFill>
                  <a:schemeClr val="bg1"/>
                </a:solidFill>
                <a:latin typeface="Verdana" panose="020B0604030504040204" pitchFamily="34" charset="0"/>
                <a:ea typeface="Verdana" panose="020B0604030504040204" pitchFamily="34" charset="0"/>
              </a:rPr>
              <a:t>Régler ou proposer un mode de règlement des conflits sociaux portés à sa connaissance.</a:t>
            </a:r>
          </a:p>
          <a:p>
            <a:pPr marL="285750" indent="-285750">
              <a:lnSpc>
                <a:spcPct val="150000"/>
              </a:lnSpc>
              <a:buFont typeface="Wingdings" panose="05000000000000000000" pitchFamily="2" charset="2"/>
              <a:buChar char="§"/>
            </a:pPr>
            <a:r>
              <a:rPr lang="fr-FR" sz="2200" dirty="0">
                <a:solidFill>
                  <a:schemeClr val="bg1"/>
                </a:solidFill>
                <a:latin typeface="Verdana" panose="020B0604030504040204" pitchFamily="34" charset="0"/>
                <a:ea typeface="Verdana" panose="020B0604030504040204" pitchFamily="34" charset="0"/>
              </a:rPr>
              <a:t>Proposer au gouvernement des suggestions et des recommandations pour maintenir un climat social serein et prévenir d’éventuels conflits de travail.</a:t>
            </a:r>
          </a:p>
          <a:p>
            <a:pPr marL="285750" indent="-285750">
              <a:lnSpc>
                <a:spcPct val="150000"/>
              </a:lnSpc>
              <a:buFont typeface="Wingdings" panose="05000000000000000000" pitchFamily="2" charset="2"/>
              <a:buChar char="§"/>
            </a:pPr>
            <a:r>
              <a:rPr lang="fr-FR" sz="2200" dirty="0">
                <a:solidFill>
                  <a:schemeClr val="bg1"/>
                </a:solidFill>
                <a:latin typeface="Verdana" panose="020B0604030504040204" pitchFamily="34" charset="0"/>
                <a:ea typeface="Verdana" panose="020B0604030504040204" pitchFamily="34" charset="0"/>
              </a:rPr>
              <a:t>Suivre et évaluer les décisions conjointement arrêtées.</a:t>
            </a:r>
          </a:p>
        </p:txBody>
      </p:sp>
      <p:sp>
        <p:nvSpPr>
          <p:cNvPr id="5" name="ZoneTexte 4">
            <a:extLst>
              <a:ext uri="{FF2B5EF4-FFF2-40B4-BE49-F238E27FC236}">
                <a16:creationId xmlns:a16="http://schemas.microsoft.com/office/drawing/2014/main" id="{E1EDF6B6-8CEA-F1E2-4FDA-0CD29076BDFF}"/>
              </a:ext>
            </a:extLst>
          </p:cNvPr>
          <p:cNvSpPr txBox="1"/>
          <p:nvPr/>
        </p:nvSpPr>
        <p:spPr>
          <a:xfrm>
            <a:off x="163332" y="579345"/>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Q6: Quelles sont les attributions et les principales règles du comité national du dialogue social ?</a:t>
            </a:r>
          </a:p>
        </p:txBody>
      </p:sp>
      <p:sp>
        <p:nvSpPr>
          <p:cNvPr id="6" name="ZoneTexte 5">
            <a:extLst>
              <a:ext uri="{FF2B5EF4-FFF2-40B4-BE49-F238E27FC236}">
                <a16:creationId xmlns:a16="http://schemas.microsoft.com/office/drawing/2014/main" id="{4BC5C514-FCE9-40B9-0371-E6BA518FAF98}"/>
              </a:ext>
            </a:extLst>
          </p:cNvPr>
          <p:cNvSpPr txBox="1"/>
          <p:nvPr/>
        </p:nvSpPr>
        <p:spPr>
          <a:xfrm>
            <a:off x="163332" y="1698441"/>
            <a:ext cx="3114304" cy="446276"/>
          </a:xfrm>
          <a:prstGeom prst="rect">
            <a:avLst/>
          </a:prstGeom>
          <a:noFill/>
        </p:spPr>
        <p:txBody>
          <a:bodyPr wrap="square">
            <a:spAutoFit/>
          </a:bodyPr>
          <a:lstStyle/>
          <a:p>
            <a:pPr marL="342900" indent="-342900">
              <a:buFont typeface="Wingdings" panose="05000000000000000000" pitchFamily="2" charset="2"/>
              <a:buChar char="q"/>
            </a:pPr>
            <a:r>
              <a:rPr lang="fr-FR" sz="2300" b="1" dirty="0">
                <a:solidFill>
                  <a:schemeClr val="bg1"/>
                </a:solidFill>
                <a:latin typeface="Verdana" panose="020B0604030504040204" pitchFamily="34" charset="0"/>
                <a:ea typeface="Verdana" panose="020B0604030504040204" pitchFamily="34" charset="0"/>
              </a:rPr>
              <a:t>Attributions</a:t>
            </a:r>
            <a:endParaRPr lang="fr-FR" sz="2300" dirty="0">
              <a:solidFill>
                <a:schemeClr val="bg1"/>
              </a:solidFill>
            </a:endParaRPr>
          </a:p>
        </p:txBody>
      </p:sp>
    </p:spTree>
    <p:extLst>
      <p:ext uri="{BB962C8B-B14F-4D97-AF65-F5344CB8AC3E}">
        <p14:creationId xmlns:p14="http://schemas.microsoft.com/office/powerpoint/2010/main" val="2784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151921"/>
            <a:ext cx="12192000" cy="5682063"/>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637415"/>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90959" y="70230"/>
            <a:ext cx="481947" cy="551347"/>
          </a:xfrm>
          <a:prstGeom prst="rect">
            <a:avLst/>
          </a:prstGeom>
        </p:spPr>
      </p:pic>
      <p:sp>
        <p:nvSpPr>
          <p:cNvPr id="26" name="Rectangle 25"/>
          <p:cNvSpPr/>
          <p:nvPr/>
        </p:nvSpPr>
        <p:spPr>
          <a:xfrm>
            <a:off x="0" y="924540"/>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496F1161-3F22-935A-ADEA-E62BA73CB8BA}"/>
              </a:ext>
            </a:extLst>
          </p:cNvPr>
          <p:cNvSpPr txBox="1"/>
          <p:nvPr/>
        </p:nvSpPr>
        <p:spPr>
          <a:xfrm>
            <a:off x="175168" y="1190563"/>
            <a:ext cx="10156363" cy="446276"/>
          </a:xfrm>
          <a:prstGeom prst="rect">
            <a:avLst/>
          </a:prstGeom>
          <a:noFill/>
        </p:spPr>
        <p:txBody>
          <a:bodyPr wrap="square">
            <a:spAutoFit/>
          </a:bodyPr>
          <a:lstStyle/>
          <a:p>
            <a:pPr marL="342900" indent="-342900">
              <a:buFont typeface="Wingdings" panose="05000000000000000000" pitchFamily="2" charset="2"/>
              <a:buChar char="q"/>
            </a:pPr>
            <a:r>
              <a:rPr lang="fr-FR" sz="2300" b="1" dirty="0">
                <a:solidFill>
                  <a:schemeClr val="bg1"/>
                </a:solidFill>
                <a:latin typeface="Verdana" panose="020B0604030504040204" pitchFamily="34" charset="0"/>
                <a:ea typeface="Verdana" panose="020B0604030504040204" pitchFamily="34" charset="0"/>
              </a:rPr>
              <a:t>Principales règles du comité national du dialogue social </a:t>
            </a:r>
            <a:endParaRPr lang="fr-FR" sz="2300" dirty="0">
              <a:solidFill>
                <a:schemeClr val="bg1"/>
              </a:solidFill>
            </a:endParaRPr>
          </a:p>
        </p:txBody>
      </p:sp>
      <p:sp>
        <p:nvSpPr>
          <p:cNvPr id="5" name="ZoneTexte 4">
            <a:extLst>
              <a:ext uri="{FF2B5EF4-FFF2-40B4-BE49-F238E27FC236}">
                <a16:creationId xmlns:a16="http://schemas.microsoft.com/office/drawing/2014/main" id="{7C9B0DC2-C14B-5D33-A78E-F6C3D9744BDC}"/>
              </a:ext>
            </a:extLst>
          </p:cNvPr>
          <p:cNvSpPr txBox="1"/>
          <p:nvPr/>
        </p:nvSpPr>
        <p:spPr>
          <a:xfrm>
            <a:off x="238967" y="1988764"/>
            <a:ext cx="11445341" cy="4799006"/>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Réunions bipartites ou tripartites (concertations ou négociations)</a:t>
            </a:r>
          </a:p>
          <a:p>
            <a:pPr marL="285750" indent="-28575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Réunion sur convocation du Président </a:t>
            </a:r>
          </a:p>
          <a:p>
            <a:pPr marL="285750" indent="-28575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Adoption des décisions de manière consensuelle</a:t>
            </a:r>
          </a:p>
          <a:p>
            <a:pPr marL="285750" indent="-28575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Caractère exécutoire des décisions conjointement arrêtées à l’issue des négociations </a:t>
            </a:r>
          </a:p>
          <a:p>
            <a:pPr marL="285750" indent="-28575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Possibilité de mettre en place des organes de suivi de certaines questions ayant fait l’objet de délibération</a:t>
            </a:r>
          </a:p>
          <a:p>
            <a:pPr marL="285750" indent="-28575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Présentation au gouvernement, pour approbation, des suggestions et des recommandations issues des concertations.</a:t>
            </a:r>
          </a:p>
        </p:txBody>
      </p:sp>
    </p:spTree>
    <p:extLst>
      <p:ext uri="{BB962C8B-B14F-4D97-AF65-F5344CB8AC3E}">
        <p14:creationId xmlns:p14="http://schemas.microsoft.com/office/powerpoint/2010/main" val="3831317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269986"/>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499D2D85-22B2-4183-453D-08A3E2BA4F68}"/>
              </a:ext>
            </a:extLst>
          </p:cNvPr>
          <p:cNvSpPr txBox="1"/>
          <p:nvPr/>
        </p:nvSpPr>
        <p:spPr>
          <a:xfrm>
            <a:off x="163332" y="1473903"/>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Q6: Quelle est la procédure de négociation d’une convention collective?</a:t>
            </a:r>
          </a:p>
        </p:txBody>
      </p:sp>
      <p:grpSp>
        <p:nvGrpSpPr>
          <p:cNvPr id="5" name="Groupe 4">
            <a:extLst>
              <a:ext uri="{FF2B5EF4-FFF2-40B4-BE49-F238E27FC236}">
                <a16:creationId xmlns:a16="http://schemas.microsoft.com/office/drawing/2014/main" id="{0FACDCB8-FB5F-8389-5B6F-DF0E3E6A8390}"/>
              </a:ext>
            </a:extLst>
          </p:cNvPr>
          <p:cNvGrpSpPr/>
          <p:nvPr/>
        </p:nvGrpSpPr>
        <p:grpSpPr>
          <a:xfrm>
            <a:off x="163332" y="3352200"/>
            <a:ext cx="11865335" cy="3041129"/>
            <a:chOff x="163332" y="1889052"/>
            <a:chExt cx="11865335" cy="3041129"/>
          </a:xfrm>
        </p:grpSpPr>
        <p:grpSp>
          <p:nvGrpSpPr>
            <p:cNvPr id="6" name="Groupe 5">
              <a:extLst>
                <a:ext uri="{FF2B5EF4-FFF2-40B4-BE49-F238E27FC236}">
                  <a16:creationId xmlns:a16="http://schemas.microsoft.com/office/drawing/2014/main" id="{058850D6-7718-77F4-25C6-BD85A9D5AEB8}"/>
                </a:ext>
              </a:extLst>
            </p:cNvPr>
            <p:cNvGrpSpPr/>
            <p:nvPr/>
          </p:nvGrpSpPr>
          <p:grpSpPr>
            <a:xfrm>
              <a:off x="163332" y="1889052"/>
              <a:ext cx="6035536" cy="3041129"/>
              <a:chOff x="1270660" y="1890623"/>
              <a:chExt cx="6035536" cy="3041129"/>
            </a:xfrm>
          </p:grpSpPr>
          <p:sp>
            <p:nvSpPr>
              <p:cNvPr id="11" name="Ellipse 10">
                <a:extLst>
                  <a:ext uri="{FF2B5EF4-FFF2-40B4-BE49-F238E27FC236}">
                    <a16:creationId xmlns:a16="http://schemas.microsoft.com/office/drawing/2014/main" id="{CA7A926E-9DAD-5745-DE48-86AF68EDE264}"/>
                  </a:ext>
                </a:extLst>
              </p:cNvPr>
              <p:cNvSpPr/>
              <p:nvPr/>
            </p:nvSpPr>
            <p:spPr>
              <a:xfrm>
                <a:off x="1270660" y="2262755"/>
                <a:ext cx="2943115"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Convention</a:t>
                </a:r>
              </a:p>
              <a:p>
                <a:pPr algn="ctr"/>
                <a:r>
                  <a:rPr lang="fr-FR" sz="2300" b="1" dirty="0">
                    <a:latin typeface="Verdana" panose="020B0604030504040204" pitchFamily="34" charset="0"/>
                    <a:ea typeface="Verdana" panose="020B0604030504040204" pitchFamily="34" charset="0"/>
                  </a:rPr>
                  <a:t>Collective</a:t>
                </a:r>
              </a:p>
            </p:txBody>
          </p:sp>
          <p:cxnSp>
            <p:nvCxnSpPr>
              <p:cNvPr id="12" name="Connecteur droit avec flèche 11">
                <a:extLst>
                  <a:ext uri="{FF2B5EF4-FFF2-40B4-BE49-F238E27FC236}">
                    <a16:creationId xmlns:a16="http://schemas.microsoft.com/office/drawing/2014/main" id="{50264CDA-D6CB-5ED2-6B45-FA68D1748767}"/>
                  </a:ext>
                </a:extLst>
              </p:cNvPr>
              <p:cNvCxnSpPr>
                <a:cxnSpLocks/>
              </p:cNvCxnSpPr>
              <p:nvPr/>
            </p:nvCxnSpPr>
            <p:spPr>
              <a:xfrm flipV="1">
                <a:off x="4213775" y="2430353"/>
                <a:ext cx="622535" cy="89144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3" name="Ellipse 12">
                <a:extLst>
                  <a:ext uri="{FF2B5EF4-FFF2-40B4-BE49-F238E27FC236}">
                    <a16:creationId xmlns:a16="http://schemas.microsoft.com/office/drawing/2014/main" id="{99431F04-432F-3840-8E62-FBE249195FA1}"/>
                  </a:ext>
                </a:extLst>
              </p:cNvPr>
              <p:cNvSpPr/>
              <p:nvPr/>
            </p:nvSpPr>
            <p:spPr>
              <a:xfrm>
                <a:off x="4836310" y="1890623"/>
                <a:ext cx="2469886"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Ordinaire</a:t>
                </a:r>
              </a:p>
            </p:txBody>
          </p:sp>
          <p:sp>
            <p:nvSpPr>
              <p:cNvPr id="14" name="Ellipse 13">
                <a:extLst>
                  <a:ext uri="{FF2B5EF4-FFF2-40B4-BE49-F238E27FC236}">
                    <a16:creationId xmlns:a16="http://schemas.microsoft.com/office/drawing/2014/main" id="{136E486F-A415-19FA-27BD-5C45711B2A43}"/>
                  </a:ext>
                </a:extLst>
              </p:cNvPr>
              <p:cNvSpPr/>
              <p:nvPr/>
            </p:nvSpPr>
            <p:spPr>
              <a:xfrm>
                <a:off x="4836310" y="3825904"/>
                <a:ext cx="2469886"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Etendue</a:t>
                </a:r>
              </a:p>
            </p:txBody>
          </p:sp>
          <p:cxnSp>
            <p:nvCxnSpPr>
              <p:cNvPr id="15" name="Connecteur droit avec flèche 14">
                <a:extLst>
                  <a:ext uri="{FF2B5EF4-FFF2-40B4-BE49-F238E27FC236}">
                    <a16:creationId xmlns:a16="http://schemas.microsoft.com/office/drawing/2014/main" id="{B1BBA118-EBD0-F6E4-C8B3-8E6DE94A3FF1}"/>
                  </a:ext>
                </a:extLst>
              </p:cNvPr>
              <p:cNvCxnSpPr>
                <a:cxnSpLocks/>
                <a:stCxn id="11" idx="6"/>
                <a:endCxn id="14" idx="2"/>
              </p:cNvCxnSpPr>
              <p:nvPr/>
            </p:nvCxnSpPr>
            <p:spPr>
              <a:xfrm>
                <a:off x="4213775" y="3321798"/>
                <a:ext cx="622535" cy="105703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ZoneTexte 6">
              <a:extLst>
                <a:ext uri="{FF2B5EF4-FFF2-40B4-BE49-F238E27FC236}">
                  <a16:creationId xmlns:a16="http://schemas.microsoft.com/office/drawing/2014/main" id="{9C3B305E-1B0B-7839-3E44-E7CAAE4B4E8A}"/>
                </a:ext>
              </a:extLst>
            </p:cNvPr>
            <p:cNvSpPr txBox="1"/>
            <p:nvPr/>
          </p:nvSpPr>
          <p:spPr>
            <a:xfrm>
              <a:off x="6541416" y="1889052"/>
              <a:ext cx="5487251" cy="1082604"/>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Champ d’application restreint</a:t>
              </a:r>
            </a:p>
            <a:p>
              <a:pPr marL="34290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Signataires directes ou indirectes</a:t>
              </a:r>
            </a:p>
          </p:txBody>
        </p:sp>
        <p:sp>
          <p:nvSpPr>
            <p:cNvPr id="8" name="ZoneTexte 7">
              <a:extLst>
                <a:ext uri="{FF2B5EF4-FFF2-40B4-BE49-F238E27FC236}">
                  <a16:creationId xmlns:a16="http://schemas.microsoft.com/office/drawing/2014/main" id="{BF1103D7-8C90-6BBD-454E-20A6BCA83C59}"/>
                </a:ext>
              </a:extLst>
            </p:cNvPr>
            <p:cNvSpPr txBox="1"/>
            <p:nvPr/>
          </p:nvSpPr>
          <p:spPr>
            <a:xfrm>
              <a:off x="6541416" y="3700574"/>
              <a:ext cx="5337945" cy="1082604"/>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Champ d’application national</a:t>
              </a:r>
            </a:p>
            <a:p>
              <a:pPr marL="342900" indent="-342900">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Signataires et non signataires</a:t>
              </a:r>
            </a:p>
          </p:txBody>
        </p:sp>
        <p:sp>
          <p:nvSpPr>
            <p:cNvPr id="9" name="Accolade fermante 8">
              <a:extLst>
                <a:ext uri="{FF2B5EF4-FFF2-40B4-BE49-F238E27FC236}">
                  <a16:creationId xmlns:a16="http://schemas.microsoft.com/office/drawing/2014/main" id="{F9BEDFB8-1A9F-B4FC-71E4-A5F1D2C85667}"/>
                </a:ext>
              </a:extLst>
            </p:cNvPr>
            <p:cNvSpPr/>
            <p:nvPr/>
          </p:nvSpPr>
          <p:spPr>
            <a:xfrm>
              <a:off x="6351410" y="1983179"/>
              <a:ext cx="190005" cy="988477"/>
            </a:xfrm>
            <a:prstGeom prst="rightBrace">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0" name="Accolade fermante 9">
              <a:extLst>
                <a:ext uri="{FF2B5EF4-FFF2-40B4-BE49-F238E27FC236}">
                  <a16:creationId xmlns:a16="http://schemas.microsoft.com/office/drawing/2014/main" id="{922CABEA-AA19-EB0A-67F6-BCCC4604D5B9}"/>
                </a:ext>
              </a:extLst>
            </p:cNvPr>
            <p:cNvSpPr/>
            <p:nvPr/>
          </p:nvSpPr>
          <p:spPr>
            <a:xfrm>
              <a:off x="6351411" y="3830326"/>
              <a:ext cx="190005" cy="988477"/>
            </a:xfrm>
            <a:prstGeom prst="rightBrace">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grpSp>
    </p:spTree>
    <p:extLst>
      <p:ext uri="{BB962C8B-B14F-4D97-AF65-F5344CB8AC3E}">
        <p14:creationId xmlns:p14="http://schemas.microsoft.com/office/powerpoint/2010/main" val="140553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187909"/>
            <a:ext cx="12192000" cy="5582927"/>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72217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18797" y="108703"/>
            <a:ext cx="454110" cy="519501"/>
          </a:xfrm>
          <a:prstGeom prst="rect">
            <a:avLst/>
          </a:prstGeom>
        </p:spPr>
      </p:pic>
      <p:sp>
        <p:nvSpPr>
          <p:cNvPr id="26" name="Rectangle 25"/>
          <p:cNvSpPr/>
          <p:nvPr/>
        </p:nvSpPr>
        <p:spPr>
          <a:xfrm>
            <a:off x="0" y="995209"/>
            <a:ext cx="12192000" cy="194210"/>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22E1D693-A951-C63D-5D5B-AC6CB7D095AB}"/>
              </a:ext>
            </a:extLst>
          </p:cNvPr>
          <p:cNvGrpSpPr/>
          <p:nvPr/>
        </p:nvGrpSpPr>
        <p:grpSpPr>
          <a:xfrm>
            <a:off x="344376" y="1818269"/>
            <a:ext cx="11503245" cy="4491151"/>
            <a:chOff x="285011" y="2020150"/>
            <a:chExt cx="11503245" cy="4491151"/>
          </a:xfrm>
        </p:grpSpPr>
        <p:sp>
          <p:nvSpPr>
            <p:cNvPr id="5" name="ZoneTexte 4">
              <a:extLst>
                <a:ext uri="{FF2B5EF4-FFF2-40B4-BE49-F238E27FC236}">
                  <a16:creationId xmlns:a16="http://schemas.microsoft.com/office/drawing/2014/main" id="{5C176907-E4AD-4AEF-EEBF-F3FD11932F59}"/>
                </a:ext>
              </a:extLst>
            </p:cNvPr>
            <p:cNvSpPr txBox="1"/>
            <p:nvPr/>
          </p:nvSpPr>
          <p:spPr>
            <a:xfrm>
              <a:off x="285011" y="3861974"/>
              <a:ext cx="2131672" cy="1508105"/>
            </a:xfrm>
            <a:prstGeom prst="rect">
              <a:avLst/>
            </a:prstGeom>
            <a:noFill/>
          </p:spPr>
          <p:txBody>
            <a:bodyPr wrap="square" rtlCol="0">
              <a:spAutoFit/>
            </a:bodyPr>
            <a:lstStyle/>
            <a:p>
              <a:r>
                <a:rPr lang="fr-FR" sz="2300" b="1" dirty="0">
                  <a:solidFill>
                    <a:schemeClr val="bg1"/>
                  </a:solidFill>
                  <a:latin typeface="Verdana" panose="020B0604030504040204" pitchFamily="34" charset="0"/>
                  <a:ea typeface="Verdana" panose="020B0604030504040204" pitchFamily="34" charset="0"/>
                </a:rPr>
                <a:t>Initiateur</a:t>
              </a:r>
            </a:p>
            <a:p>
              <a:pPr marL="342900" indent="-342900" algn="ctr">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Syndicat ou</a:t>
              </a:r>
            </a:p>
            <a:p>
              <a:pPr marL="342900" indent="-342900" algn="ctr">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patronat</a:t>
              </a:r>
            </a:p>
          </p:txBody>
        </p:sp>
        <p:sp>
          <p:nvSpPr>
            <p:cNvPr id="6" name="Rectangle 5">
              <a:extLst>
                <a:ext uri="{FF2B5EF4-FFF2-40B4-BE49-F238E27FC236}">
                  <a16:creationId xmlns:a16="http://schemas.microsoft.com/office/drawing/2014/main" id="{4CE07628-6BF9-C459-C395-2889FB3E3FB6}"/>
                </a:ext>
              </a:extLst>
            </p:cNvPr>
            <p:cNvSpPr/>
            <p:nvPr/>
          </p:nvSpPr>
          <p:spPr>
            <a:xfrm>
              <a:off x="2992511" y="2020150"/>
              <a:ext cx="2020785" cy="1224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Parties Prenantes</a:t>
              </a:r>
            </a:p>
          </p:txBody>
        </p:sp>
        <p:sp>
          <p:nvSpPr>
            <p:cNvPr id="7" name="ZoneTexte 6">
              <a:extLst>
                <a:ext uri="{FF2B5EF4-FFF2-40B4-BE49-F238E27FC236}">
                  <a16:creationId xmlns:a16="http://schemas.microsoft.com/office/drawing/2014/main" id="{7812AE0E-AAA5-09F2-4F71-70CEAE8DC3C0}"/>
                </a:ext>
              </a:extLst>
            </p:cNvPr>
            <p:cNvSpPr txBox="1"/>
            <p:nvPr/>
          </p:nvSpPr>
          <p:spPr>
            <a:xfrm>
              <a:off x="5381569" y="2278245"/>
              <a:ext cx="1797137"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Calendrier </a:t>
              </a:r>
            </a:p>
            <a:p>
              <a:pPr algn="ctr"/>
              <a:r>
                <a:rPr lang="fr-FR" sz="2000" dirty="0">
                  <a:solidFill>
                    <a:schemeClr val="bg1"/>
                  </a:solidFill>
                  <a:latin typeface="Verdana" panose="020B0604030504040204" pitchFamily="34" charset="0"/>
                  <a:ea typeface="Verdana" panose="020B0604030504040204" pitchFamily="34" charset="0"/>
                </a:rPr>
                <a:t>de travail</a:t>
              </a:r>
            </a:p>
          </p:txBody>
        </p:sp>
        <p:sp>
          <p:nvSpPr>
            <p:cNvPr id="8" name="Ellipse 7">
              <a:extLst>
                <a:ext uri="{FF2B5EF4-FFF2-40B4-BE49-F238E27FC236}">
                  <a16:creationId xmlns:a16="http://schemas.microsoft.com/office/drawing/2014/main" id="{4E8648B8-54EC-0E52-4683-951E90EE86DB}"/>
                </a:ext>
              </a:extLst>
            </p:cNvPr>
            <p:cNvSpPr/>
            <p:nvPr/>
          </p:nvSpPr>
          <p:spPr>
            <a:xfrm>
              <a:off x="7546979" y="2155137"/>
              <a:ext cx="1890030" cy="9541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9" name="Ellipse 8">
              <a:extLst>
                <a:ext uri="{FF2B5EF4-FFF2-40B4-BE49-F238E27FC236}">
                  <a16:creationId xmlns:a16="http://schemas.microsoft.com/office/drawing/2014/main" id="{5E198B5C-F60A-B2E1-DFB2-E40E2F84FD3F}"/>
                </a:ext>
              </a:extLst>
            </p:cNvPr>
            <p:cNvSpPr/>
            <p:nvPr/>
          </p:nvSpPr>
          <p:spPr>
            <a:xfrm>
              <a:off x="403744" y="2155135"/>
              <a:ext cx="1890030" cy="9541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Projet</a:t>
              </a:r>
            </a:p>
          </p:txBody>
        </p:sp>
        <p:sp>
          <p:nvSpPr>
            <p:cNvPr id="10" name="Ellipse 9">
              <a:extLst>
                <a:ext uri="{FF2B5EF4-FFF2-40B4-BE49-F238E27FC236}">
                  <a16:creationId xmlns:a16="http://schemas.microsoft.com/office/drawing/2014/main" id="{05F624BD-07E5-EE29-678B-A0C15CB56606}"/>
                </a:ext>
              </a:extLst>
            </p:cNvPr>
            <p:cNvSpPr/>
            <p:nvPr/>
          </p:nvSpPr>
          <p:spPr>
            <a:xfrm>
              <a:off x="9898226" y="2155135"/>
              <a:ext cx="1890030" cy="9541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11" name="Connecteur droit 10">
              <a:extLst>
                <a:ext uri="{FF2B5EF4-FFF2-40B4-BE49-F238E27FC236}">
                  <a16:creationId xmlns:a16="http://schemas.microsoft.com/office/drawing/2014/main" id="{FA6AC3E2-3BA0-1ED1-D5C6-7F952F040AED}"/>
                </a:ext>
              </a:extLst>
            </p:cNvPr>
            <p:cNvCxnSpPr>
              <a:cxnSpLocks/>
            </p:cNvCxnSpPr>
            <p:nvPr/>
          </p:nvCxnSpPr>
          <p:spPr>
            <a:xfrm flipH="1">
              <a:off x="10829443" y="3109242"/>
              <a:ext cx="13798" cy="30619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9DE28D1A-BB81-3052-60F1-E37C2A46AB4B}"/>
                </a:ext>
              </a:extLst>
            </p:cNvPr>
            <p:cNvSpPr txBox="1"/>
            <p:nvPr/>
          </p:nvSpPr>
          <p:spPr>
            <a:xfrm>
              <a:off x="7213277" y="3731169"/>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13" name="Connecteur droit 12">
              <a:extLst>
                <a:ext uri="{FF2B5EF4-FFF2-40B4-BE49-F238E27FC236}">
                  <a16:creationId xmlns:a16="http://schemas.microsoft.com/office/drawing/2014/main" id="{04267F1E-43CF-3FE0-8764-999A585DC99C}"/>
                </a:ext>
              </a:extLst>
            </p:cNvPr>
            <p:cNvCxnSpPr>
              <a:cxnSpLocks/>
            </p:cNvCxnSpPr>
            <p:nvPr/>
          </p:nvCxnSpPr>
          <p:spPr>
            <a:xfrm flipH="1">
              <a:off x="9773392" y="5126192"/>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268BC03D-27D6-63D1-1C78-DD3C646143EC}"/>
                </a:ext>
              </a:extLst>
            </p:cNvPr>
            <p:cNvCxnSpPr>
              <a:cxnSpLocks/>
            </p:cNvCxnSpPr>
            <p:nvPr/>
          </p:nvCxnSpPr>
          <p:spPr>
            <a:xfrm flipH="1">
              <a:off x="9773392" y="4085115"/>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AC7C3F2F-B2CD-0666-66C9-E18D6867C0A5}"/>
                </a:ext>
              </a:extLst>
            </p:cNvPr>
            <p:cNvSpPr txBox="1"/>
            <p:nvPr/>
          </p:nvSpPr>
          <p:spPr>
            <a:xfrm>
              <a:off x="7213277" y="4772249"/>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16" name="Connecteur droit 15">
              <a:extLst>
                <a:ext uri="{FF2B5EF4-FFF2-40B4-BE49-F238E27FC236}">
                  <a16:creationId xmlns:a16="http://schemas.microsoft.com/office/drawing/2014/main" id="{E8752483-5DF7-FF17-CD7A-6C0D53B20AF4}"/>
                </a:ext>
              </a:extLst>
            </p:cNvPr>
            <p:cNvCxnSpPr>
              <a:cxnSpLocks/>
            </p:cNvCxnSpPr>
            <p:nvPr/>
          </p:nvCxnSpPr>
          <p:spPr>
            <a:xfrm flipH="1">
              <a:off x="9773392" y="6157358"/>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7D1837F7-C7AC-D024-7266-BD39EE7AC3F1}"/>
                </a:ext>
              </a:extLst>
            </p:cNvPr>
            <p:cNvSpPr txBox="1"/>
            <p:nvPr/>
          </p:nvSpPr>
          <p:spPr>
            <a:xfrm>
              <a:off x="7225152" y="5803415"/>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cxnSp>
          <p:nvCxnSpPr>
            <p:cNvPr id="18" name="Connecteur droit 17">
              <a:extLst>
                <a:ext uri="{FF2B5EF4-FFF2-40B4-BE49-F238E27FC236}">
                  <a16:creationId xmlns:a16="http://schemas.microsoft.com/office/drawing/2014/main" id="{779DDC08-0B11-4B42-0317-B48522EF82D9}"/>
                </a:ext>
              </a:extLst>
            </p:cNvPr>
            <p:cNvCxnSpPr>
              <a:cxnSpLocks/>
            </p:cNvCxnSpPr>
            <p:nvPr/>
          </p:nvCxnSpPr>
          <p:spPr>
            <a:xfrm>
              <a:off x="1343730" y="3136207"/>
              <a:ext cx="0" cy="559337"/>
            </a:xfrm>
            <a:prstGeom prst="line">
              <a:avLst/>
            </a:prstGeom>
            <a:ln w="9525">
              <a:prstDash val="sysDash"/>
            </a:ln>
          </p:spPr>
          <p:style>
            <a:lnRef idx="1">
              <a:schemeClr val="dk1"/>
            </a:lnRef>
            <a:fillRef idx="0">
              <a:schemeClr val="dk1"/>
            </a:fillRef>
            <a:effectRef idx="0">
              <a:schemeClr val="dk1"/>
            </a:effectRef>
            <a:fontRef idx="minor">
              <a:schemeClr val="tx1"/>
            </a:fontRef>
          </p:style>
        </p:cxnSp>
        <p:cxnSp>
          <p:nvCxnSpPr>
            <p:cNvPr id="19" name="Connecteur droit 18">
              <a:extLst>
                <a:ext uri="{FF2B5EF4-FFF2-40B4-BE49-F238E27FC236}">
                  <a16:creationId xmlns:a16="http://schemas.microsoft.com/office/drawing/2014/main" id="{EFB81BB3-2817-5C9B-5D68-DAC192FF37A7}"/>
                </a:ext>
              </a:extLst>
            </p:cNvPr>
            <p:cNvCxnSpPr>
              <a:cxnSpLocks/>
            </p:cNvCxnSpPr>
            <p:nvPr/>
          </p:nvCxnSpPr>
          <p:spPr>
            <a:xfrm>
              <a:off x="4002742" y="3244229"/>
              <a:ext cx="0" cy="559337"/>
            </a:xfrm>
            <a:prstGeom prst="line">
              <a:avLst/>
            </a:prstGeom>
            <a:ln w="9525">
              <a:prstDash val="sysDash"/>
            </a:ln>
          </p:spPr>
          <p:style>
            <a:lnRef idx="1">
              <a:schemeClr val="dk1"/>
            </a:lnRef>
            <a:fillRef idx="0">
              <a:schemeClr val="dk1"/>
            </a:fillRef>
            <a:effectRef idx="0">
              <a:schemeClr val="dk1"/>
            </a:effectRef>
            <a:fontRef idx="minor">
              <a:schemeClr val="tx1"/>
            </a:fontRef>
          </p:style>
        </p:cxnSp>
        <p:sp>
          <p:nvSpPr>
            <p:cNvPr id="20" name="ZoneTexte 19">
              <a:extLst>
                <a:ext uri="{FF2B5EF4-FFF2-40B4-BE49-F238E27FC236}">
                  <a16:creationId xmlns:a16="http://schemas.microsoft.com/office/drawing/2014/main" id="{170D6AF5-03E7-70AA-0BBD-1475A37CC3D1}"/>
                </a:ext>
              </a:extLst>
            </p:cNvPr>
            <p:cNvSpPr txBox="1"/>
            <p:nvPr/>
          </p:nvSpPr>
          <p:spPr>
            <a:xfrm>
              <a:off x="2891751" y="3861974"/>
              <a:ext cx="2221982" cy="800219"/>
            </a:xfrm>
            <a:prstGeom prst="rect">
              <a:avLst/>
            </a:prstGeom>
            <a:noFill/>
          </p:spPr>
          <p:txBody>
            <a:bodyPr wrap="square" rtlCol="0">
              <a:spAutoFit/>
            </a:bodyPr>
            <a:lstStyle/>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Syndicats</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Patronat</a:t>
              </a:r>
            </a:p>
          </p:txBody>
        </p:sp>
      </p:grpSp>
      <p:sp>
        <p:nvSpPr>
          <p:cNvPr id="21" name="Rectangle 20">
            <a:extLst>
              <a:ext uri="{FF2B5EF4-FFF2-40B4-BE49-F238E27FC236}">
                <a16:creationId xmlns:a16="http://schemas.microsoft.com/office/drawing/2014/main" id="{636A7C9E-961B-6C52-27C2-EFEA6B67E4FB}"/>
              </a:ext>
            </a:extLst>
          </p:cNvPr>
          <p:cNvSpPr/>
          <p:nvPr/>
        </p:nvSpPr>
        <p:spPr>
          <a:xfrm>
            <a:off x="-1" y="1720656"/>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22" name="Groupe 21">
            <a:extLst>
              <a:ext uri="{FF2B5EF4-FFF2-40B4-BE49-F238E27FC236}">
                <a16:creationId xmlns:a16="http://schemas.microsoft.com/office/drawing/2014/main" id="{600E00F8-B300-AB0A-F934-68AF71882DED}"/>
              </a:ext>
            </a:extLst>
          </p:cNvPr>
          <p:cNvGrpSpPr/>
          <p:nvPr/>
        </p:nvGrpSpPr>
        <p:grpSpPr>
          <a:xfrm>
            <a:off x="344376" y="2320162"/>
            <a:ext cx="11503245" cy="4492488"/>
            <a:chOff x="285011" y="2020150"/>
            <a:chExt cx="11503245" cy="4492488"/>
          </a:xfrm>
        </p:grpSpPr>
        <p:sp>
          <p:nvSpPr>
            <p:cNvPr id="23" name="ZoneTexte 22">
              <a:extLst>
                <a:ext uri="{FF2B5EF4-FFF2-40B4-BE49-F238E27FC236}">
                  <a16:creationId xmlns:a16="http://schemas.microsoft.com/office/drawing/2014/main" id="{0CF52C3B-1776-1D52-1971-1F74A625C352}"/>
                </a:ext>
              </a:extLst>
            </p:cNvPr>
            <p:cNvSpPr txBox="1"/>
            <p:nvPr/>
          </p:nvSpPr>
          <p:spPr>
            <a:xfrm>
              <a:off x="285011" y="3861974"/>
              <a:ext cx="2131672" cy="1508105"/>
            </a:xfrm>
            <a:prstGeom prst="rect">
              <a:avLst/>
            </a:prstGeom>
            <a:noFill/>
          </p:spPr>
          <p:txBody>
            <a:bodyPr wrap="square" rtlCol="0">
              <a:spAutoFit/>
            </a:bodyPr>
            <a:lstStyle/>
            <a:p>
              <a:r>
                <a:rPr lang="fr-FR" sz="2300" b="1" dirty="0">
                  <a:solidFill>
                    <a:schemeClr val="bg1"/>
                  </a:solidFill>
                  <a:latin typeface="Verdana" panose="020B0604030504040204" pitchFamily="34" charset="0"/>
                  <a:ea typeface="Verdana" panose="020B0604030504040204" pitchFamily="34" charset="0"/>
                </a:rPr>
                <a:t>Initiateur</a:t>
              </a:r>
            </a:p>
            <a:p>
              <a:pPr marL="342900" indent="-342900" algn="ctr">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Syndicat ou</a:t>
              </a:r>
            </a:p>
            <a:p>
              <a:pPr marL="342900" indent="-342900" algn="ctr">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patronat</a:t>
              </a:r>
            </a:p>
          </p:txBody>
        </p:sp>
        <p:sp>
          <p:nvSpPr>
            <p:cNvPr id="24" name="Rectangle 23">
              <a:extLst>
                <a:ext uri="{FF2B5EF4-FFF2-40B4-BE49-F238E27FC236}">
                  <a16:creationId xmlns:a16="http://schemas.microsoft.com/office/drawing/2014/main" id="{4089BA16-592F-C9CE-BEFC-0420CB597B36}"/>
                </a:ext>
              </a:extLst>
            </p:cNvPr>
            <p:cNvSpPr/>
            <p:nvPr/>
          </p:nvSpPr>
          <p:spPr>
            <a:xfrm>
              <a:off x="2992511" y="2020150"/>
              <a:ext cx="2020785" cy="1224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Parties Prenantes</a:t>
              </a:r>
            </a:p>
          </p:txBody>
        </p:sp>
        <p:sp>
          <p:nvSpPr>
            <p:cNvPr id="27" name="ZoneTexte 26">
              <a:extLst>
                <a:ext uri="{FF2B5EF4-FFF2-40B4-BE49-F238E27FC236}">
                  <a16:creationId xmlns:a16="http://schemas.microsoft.com/office/drawing/2014/main" id="{BAE270B1-75AD-7358-D7FC-CD763821C2AC}"/>
                </a:ext>
              </a:extLst>
            </p:cNvPr>
            <p:cNvSpPr txBox="1"/>
            <p:nvPr/>
          </p:nvSpPr>
          <p:spPr>
            <a:xfrm>
              <a:off x="5381569" y="2278245"/>
              <a:ext cx="1797137"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Calendrier </a:t>
              </a:r>
            </a:p>
            <a:p>
              <a:pPr algn="ctr"/>
              <a:r>
                <a:rPr lang="fr-FR" sz="2000" dirty="0">
                  <a:solidFill>
                    <a:schemeClr val="bg1"/>
                  </a:solidFill>
                  <a:latin typeface="Verdana" panose="020B0604030504040204" pitchFamily="34" charset="0"/>
                  <a:ea typeface="Verdana" panose="020B0604030504040204" pitchFamily="34" charset="0"/>
                </a:rPr>
                <a:t>de travail</a:t>
              </a:r>
            </a:p>
          </p:txBody>
        </p:sp>
        <p:sp>
          <p:nvSpPr>
            <p:cNvPr id="28" name="Ellipse 27">
              <a:extLst>
                <a:ext uri="{FF2B5EF4-FFF2-40B4-BE49-F238E27FC236}">
                  <a16:creationId xmlns:a16="http://schemas.microsoft.com/office/drawing/2014/main" id="{ECBAA255-6B4A-707B-EFB1-251595B663F9}"/>
                </a:ext>
              </a:extLst>
            </p:cNvPr>
            <p:cNvSpPr/>
            <p:nvPr/>
          </p:nvSpPr>
          <p:spPr>
            <a:xfrm>
              <a:off x="7546979" y="2155137"/>
              <a:ext cx="1890030" cy="9541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29" name="Ellipse 28">
              <a:extLst>
                <a:ext uri="{FF2B5EF4-FFF2-40B4-BE49-F238E27FC236}">
                  <a16:creationId xmlns:a16="http://schemas.microsoft.com/office/drawing/2014/main" id="{078330F0-6D1C-66A9-8AA1-CBE100714DDE}"/>
                </a:ext>
              </a:extLst>
            </p:cNvPr>
            <p:cNvSpPr/>
            <p:nvPr/>
          </p:nvSpPr>
          <p:spPr>
            <a:xfrm>
              <a:off x="403744" y="2155135"/>
              <a:ext cx="1890030" cy="9541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Projet</a:t>
              </a:r>
            </a:p>
          </p:txBody>
        </p:sp>
        <p:sp>
          <p:nvSpPr>
            <p:cNvPr id="30" name="Ellipse 29">
              <a:extLst>
                <a:ext uri="{FF2B5EF4-FFF2-40B4-BE49-F238E27FC236}">
                  <a16:creationId xmlns:a16="http://schemas.microsoft.com/office/drawing/2014/main" id="{1661A46D-7FB4-9A5A-ED10-4499824D79D1}"/>
                </a:ext>
              </a:extLst>
            </p:cNvPr>
            <p:cNvSpPr/>
            <p:nvPr/>
          </p:nvSpPr>
          <p:spPr>
            <a:xfrm>
              <a:off x="9898226" y="2155135"/>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31" name="Connecteur droit 30">
              <a:extLst>
                <a:ext uri="{FF2B5EF4-FFF2-40B4-BE49-F238E27FC236}">
                  <a16:creationId xmlns:a16="http://schemas.microsoft.com/office/drawing/2014/main" id="{547F72A6-086B-0120-5395-C63D6C072C52}"/>
                </a:ext>
              </a:extLst>
            </p:cNvPr>
            <p:cNvCxnSpPr>
              <a:cxnSpLocks/>
            </p:cNvCxnSpPr>
            <p:nvPr/>
          </p:nvCxnSpPr>
          <p:spPr>
            <a:xfrm flipH="1">
              <a:off x="10829443" y="3109242"/>
              <a:ext cx="13798" cy="3061974"/>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5E549908-0573-F31A-D30F-2093600CF574}"/>
                </a:ext>
              </a:extLst>
            </p:cNvPr>
            <p:cNvSpPr txBox="1"/>
            <p:nvPr/>
          </p:nvSpPr>
          <p:spPr>
            <a:xfrm>
              <a:off x="7213277" y="3731169"/>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33" name="Connecteur droit 32">
              <a:extLst>
                <a:ext uri="{FF2B5EF4-FFF2-40B4-BE49-F238E27FC236}">
                  <a16:creationId xmlns:a16="http://schemas.microsoft.com/office/drawing/2014/main" id="{FE1D0960-376F-653F-25B0-B621FFB30A8F}"/>
                </a:ext>
              </a:extLst>
            </p:cNvPr>
            <p:cNvCxnSpPr>
              <a:cxnSpLocks/>
            </p:cNvCxnSpPr>
            <p:nvPr/>
          </p:nvCxnSpPr>
          <p:spPr>
            <a:xfrm flipH="1">
              <a:off x="9773392" y="5126192"/>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32DBE88D-B4C8-233D-F9AD-A93967526063}"/>
                </a:ext>
              </a:extLst>
            </p:cNvPr>
            <p:cNvCxnSpPr>
              <a:cxnSpLocks/>
            </p:cNvCxnSpPr>
            <p:nvPr/>
          </p:nvCxnSpPr>
          <p:spPr>
            <a:xfrm flipH="1">
              <a:off x="9773392" y="4085115"/>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ZoneTexte 34">
              <a:extLst>
                <a:ext uri="{FF2B5EF4-FFF2-40B4-BE49-F238E27FC236}">
                  <a16:creationId xmlns:a16="http://schemas.microsoft.com/office/drawing/2014/main" id="{1B66675D-02AE-D30A-932A-E7CD2AF80532}"/>
                </a:ext>
              </a:extLst>
            </p:cNvPr>
            <p:cNvSpPr txBox="1"/>
            <p:nvPr/>
          </p:nvSpPr>
          <p:spPr>
            <a:xfrm>
              <a:off x="7213277" y="4772249"/>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36" name="Connecteur droit 35">
              <a:extLst>
                <a:ext uri="{FF2B5EF4-FFF2-40B4-BE49-F238E27FC236}">
                  <a16:creationId xmlns:a16="http://schemas.microsoft.com/office/drawing/2014/main" id="{DF3B6641-E7F2-E706-6D7C-632DF538701F}"/>
                </a:ext>
              </a:extLst>
            </p:cNvPr>
            <p:cNvCxnSpPr>
              <a:cxnSpLocks/>
            </p:cNvCxnSpPr>
            <p:nvPr/>
          </p:nvCxnSpPr>
          <p:spPr>
            <a:xfrm flipH="1">
              <a:off x="9773392" y="6157358"/>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ZoneTexte 36">
              <a:extLst>
                <a:ext uri="{FF2B5EF4-FFF2-40B4-BE49-F238E27FC236}">
                  <a16:creationId xmlns:a16="http://schemas.microsoft.com/office/drawing/2014/main" id="{E47FB545-256A-358B-7B52-58C9F899F288}"/>
                </a:ext>
              </a:extLst>
            </p:cNvPr>
            <p:cNvSpPr txBox="1"/>
            <p:nvPr/>
          </p:nvSpPr>
          <p:spPr>
            <a:xfrm>
              <a:off x="7225152" y="5803415"/>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cxnSp>
          <p:nvCxnSpPr>
            <p:cNvPr id="38" name="Connecteur droit 37">
              <a:extLst>
                <a:ext uri="{FF2B5EF4-FFF2-40B4-BE49-F238E27FC236}">
                  <a16:creationId xmlns:a16="http://schemas.microsoft.com/office/drawing/2014/main" id="{78C63DB9-B5C2-B66E-C205-C664C345A79F}"/>
                </a:ext>
              </a:extLst>
            </p:cNvPr>
            <p:cNvCxnSpPr>
              <a:cxnSpLocks/>
            </p:cNvCxnSpPr>
            <p:nvPr/>
          </p:nvCxnSpPr>
          <p:spPr>
            <a:xfrm>
              <a:off x="1343730" y="3136207"/>
              <a:ext cx="0" cy="559337"/>
            </a:xfrm>
            <a:prstGeom prst="line">
              <a:avLst/>
            </a:prstGeom>
            <a:ln w="9525">
              <a:prstDash val="sysDash"/>
            </a:ln>
          </p:spPr>
          <p:style>
            <a:lnRef idx="1">
              <a:schemeClr val="dk1"/>
            </a:lnRef>
            <a:fillRef idx="0">
              <a:schemeClr val="dk1"/>
            </a:fillRef>
            <a:effectRef idx="0">
              <a:schemeClr val="dk1"/>
            </a:effectRef>
            <a:fontRef idx="minor">
              <a:schemeClr val="tx1"/>
            </a:fontRef>
          </p:style>
        </p:cxnSp>
        <p:cxnSp>
          <p:nvCxnSpPr>
            <p:cNvPr id="39" name="Connecteur droit 38">
              <a:extLst>
                <a:ext uri="{FF2B5EF4-FFF2-40B4-BE49-F238E27FC236}">
                  <a16:creationId xmlns:a16="http://schemas.microsoft.com/office/drawing/2014/main" id="{AA5D02B7-CF8B-F143-BE07-6BCA3D908146}"/>
                </a:ext>
              </a:extLst>
            </p:cNvPr>
            <p:cNvCxnSpPr>
              <a:cxnSpLocks/>
            </p:cNvCxnSpPr>
            <p:nvPr/>
          </p:nvCxnSpPr>
          <p:spPr>
            <a:xfrm>
              <a:off x="4002742" y="3244229"/>
              <a:ext cx="0" cy="559337"/>
            </a:xfrm>
            <a:prstGeom prst="line">
              <a:avLst/>
            </a:prstGeom>
            <a:ln w="9525">
              <a:solidFill>
                <a:srgbClr val="FFFF00"/>
              </a:solidFill>
              <a:prstDash val="sysDash"/>
            </a:ln>
          </p:spPr>
          <p:style>
            <a:lnRef idx="1">
              <a:schemeClr val="dk1"/>
            </a:lnRef>
            <a:fillRef idx="0">
              <a:schemeClr val="dk1"/>
            </a:fillRef>
            <a:effectRef idx="0">
              <a:schemeClr val="dk1"/>
            </a:effectRef>
            <a:fontRef idx="minor">
              <a:schemeClr val="tx1"/>
            </a:fontRef>
          </p:style>
        </p:cxnSp>
        <p:sp>
          <p:nvSpPr>
            <p:cNvPr id="40" name="ZoneTexte 39">
              <a:extLst>
                <a:ext uri="{FF2B5EF4-FFF2-40B4-BE49-F238E27FC236}">
                  <a16:creationId xmlns:a16="http://schemas.microsoft.com/office/drawing/2014/main" id="{099B0058-7BE2-47F2-B514-96B21B533017}"/>
                </a:ext>
              </a:extLst>
            </p:cNvPr>
            <p:cNvSpPr txBox="1"/>
            <p:nvPr/>
          </p:nvSpPr>
          <p:spPr>
            <a:xfrm>
              <a:off x="2891751" y="3861974"/>
              <a:ext cx="2221982" cy="800219"/>
            </a:xfrm>
            <a:prstGeom prst="rect">
              <a:avLst/>
            </a:prstGeom>
            <a:noFill/>
          </p:spPr>
          <p:txBody>
            <a:bodyPr wrap="square" rtlCol="0">
              <a:spAutoFit/>
            </a:bodyPr>
            <a:lstStyle/>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Syndicats</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Patronat</a:t>
              </a:r>
            </a:p>
          </p:txBody>
        </p:sp>
        <p:sp>
          <p:nvSpPr>
            <p:cNvPr id="41" name="ZoneTexte 40">
              <a:extLst>
                <a:ext uri="{FF2B5EF4-FFF2-40B4-BE49-F238E27FC236}">
                  <a16:creationId xmlns:a16="http://schemas.microsoft.com/office/drawing/2014/main" id="{0B5772DB-4078-04CB-C39F-E48818E2B2CA}"/>
                </a:ext>
              </a:extLst>
            </p:cNvPr>
            <p:cNvSpPr txBox="1"/>
            <p:nvPr/>
          </p:nvSpPr>
          <p:spPr>
            <a:xfrm>
              <a:off x="7213277" y="3732506"/>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42" name="Connecteur droit 41">
              <a:extLst>
                <a:ext uri="{FF2B5EF4-FFF2-40B4-BE49-F238E27FC236}">
                  <a16:creationId xmlns:a16="http://schemas.microsoft.com/office/drawing/2014/main" id="{E392B047-FFCE-556A-6475-5F68AEA0A788}"/>
                </a:ext>
              </a:extLst>
            </p:cNvPr>
            <p:cNvCxnSpPr>
              <a:cxnSpLocks/>
            </p:cNvCxnSpPr>
            <p:nvPr/>
          </p:nvCxnSpPr>
          <p:spPr>
            <a:xfrm flipH="1">
              <a:off x="9773392" y="5127529"/>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6387D58A-9A0C-1FB9-5A4B-B0413C057F2D}"/>
                </a:ext>
              </a:extLst>
            </p:cNvPr>
            <p:cNvCxnSpPr>
              <a:cxnSpLocks/>
            </p:cNvCxnSpPr>
            <p:nvPr/>
          </p:nvCxnSpPr>
          <p:spPr>
            <a:xfrm flipH="1">
              <a:off x="9773392" y="4086452"/>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F13E7293-303D-F49A-4E78-19CA1D6E5BEF}"/>
                </a:ext>
              </a:extLst>
            </p:cNvPr>
            <p:cNvSpPr txBox="1"/>
            <p:nvPr/>
          </p:nvSpPr>
          <p:spPr>
            <a:xfrm>
              <a:off x="7213277" y="4773586"/>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45" name="Connecteur droit 44">
              <a:extLst>
                <a:ext uri="{FF2B5EF4-FFF2-40B4-BE49-F238E27FC236}">
                  <a16:creationId xmlns:a16="http://schemas.microsoft.com/office/drawing/2014/main" id="{202F4C54-3A89-5AB3-5CD7-6588C34AE327}"/>
                </a:ext>
              </a:extLst>
            </p:cNvPr>
            <p:cNvCxnSpPr>
              <a:cxnSpLocks/>
            </p:cNvCxnSpPr>
            <p:nvPr/>
          </p:nvCxnSpPr>
          <p:spPr>
            <a:xfrm flipH="1">
              <a:off x="9773392" y="6158695"/>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ZoneTexte 45">
              <a:extLst>
                <a:ext uri="{FF2B5EF4-FFF2-40B4-BE49-F238E27FC236}">
                  <a16:creationId xmlns:a16="http://schemas.microsoft.com/office/drawing/2014/main" id="{C7CDF7DE-D634-AF13-CC71-57D3B7832896}"/>
                </a:ext>
              </a:extLst>
            </p:cNvPr>
            <p:cNvSpPr txBox="1"/>
            <p:nvPr/>
          </p:nvSpPr>
          <p:spPr>
            <a:xfrm>
              <a:off x="7225152" y="5804752"/>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cxnSp>
          <p:nvCxnSpPr>
            <p:cNvPr id="47" name="Connecteur droit 46">
              <a:extLst>
                <a:ext uri="{FF2B5EF4-FFF2-40B4-BE49-F238E27FC236}">
                  <a16:creationId xmlns:a16="http://schemas.microsoft.com/office/drawing/2014/main" id="{75EE9D2D-47F1-1C72-AADA-D81D593C0DF0}"/>
                </a:ext>
              </a:extLst>
            </p:cNvPr>
            <p:cNvCxnSpPr>
              <a:cxnSpLocks/>
            </p:cNvCxnSpPr>
            <p:nvPr/>
          </p:nvCxnSpPr>
          <p:spPr>
            <a:xfrm>
              <a:off x="1343730" y="3137544"/>
              <a:ext cx="0" cy="559337"/>
            </a:xfrm>
            <a:prstGeom prst="line">
              <a:avLst/>
            </a:prstGeom>
            <a:ln w="9525">
              <a:prstDash val="sysDash"/>
            </a:ln>
          </p:spPr>
          <p:style>
            <a:lnRef idx="1">
              <a:schemeClr val="dk1"/>
            </a:lnRef>
            <a:fillRef idx="0">
              <a:schemeClr val="dk1"/>
            </a:fillRef>
            <a:effectRef idx="0">
              <a:schemeClr val="dk1"/>
            </a:effectRef>
            <a:fontRef idx="minor">
              <a:schemeClr val="tx1"/>
            </a:fontRef>
          </p:style>
        </p:cxnSp>
        <p:sp>
          <p:nvSpPr>
            <p:cNvPr id="48" name="ZoneTexte 47">
              <a:extLst>
                <a:ext uri="{FF2B5EF4-FFF2-40B4-BE49-F238E27FC236}">
                  <a16:creationId xmlns:a16="http://schemas.microsoft.com/office/drawing/2014/main" id="{E7732D7B-0DDD-E5BF-463A-5CBA90305005}"/>
                </a:ext>
              </a:extLst>
            </p:cNvPr>
            <p:cNvSpPr txBox="1"/>
            <p:nvPr/>
          </p:nvSpPr>
          <p:spPr>
            <a:xfrm>
              <a:off x="5381569" y="2276908"/>
              <a:ext cx="1797137"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Calendrier </a:t>
              </a:r>
            </a:p>
            <a:p>
              <a:pPr algn="ctr"/>
              <a:r>
                <a:rPr lang="fr-FR" sz="2000" dirty="0">
                  <a:solidFill>
                    <a:schemeClr val="bg1"/>
                  </a:solidFill>
                  <a:latin typeface="Verdana" panose="020B0604030504040204" pitchFamily="34" charset="0"/>
                  <a:ea typeface="Verdana" panose="020B0604030504040204" pitchFamily="34" charset="0"/>
                </a:rPr>
                <a:t>de travail</a:t>
              </a:r>
            </a:p>
          </p:txBody>
        </p:sp>
        <p:sp>
          <p:nvSpPr>
            <p:cNvPr id="49" name="ZoneTexte 48">
              <a:extLst>
                <a:ext uri="{FF2B5EF4-FFF2-40B4-BE49-F238E27FC236}">
                  <a16:creationId xmlns:a16="http://schemas.microsoft.com/office/drawing/2014/main" id="{B66B9E30-1918-9ABC-9E17-03CD940D5ACE}"/>
                </a:ext>
              </a:extLst>
            </p:cNvPr>
            <p:cNvSpPr txBox="1"/>
            <p:nvPr/>
          </p:nvSpPr>
          <p:spPr>
            <a:xfrm>
              <a:off x="7213277" y="3731169"/>
              <a:ext cx="2548240"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50" name="Connecteur droit 49">
              <a:extLst>
                <a:ext uri="{FF2B5EF4-FFF2-40B4-BE49-F238E27FC236}">
                  <a16:creationId xmlns:a16="http://schemas.microsoft.com/office/drawing/2014/main" id="{7160D0A6-C8AE-49B8-A6DF-DF1715C0185E}"/>
                </a:ext>
              </a:extLst>
            </p:cNvPr>
            <p:cNvCxnSpPr>
              <a:cxnSpLocks/>
            </p:cNvCxnSpPr>
            <p:nvPr/>
          </p:nvCxnSpPr>
          <p:spPr>
            <a:xfrm flipH="1">
              <a:off x="9773392" y="5126192"/>
              <a:ext cx="1069849"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id="{FC47914D-33B6-72FE-063F-7FC6627FF921}"/>
                </a:ext>
              </a:extLst>
            </p:cNvPr>
            <p:cNvCxnSpPr>
              <a:cxnSpLocks/>
            </p:cNvCxnSpPr>
            <p:nvPr/>
          </p:nvCxnSpPr>
          <p:spPr>
            <a:xfrm flipH="1">
              <a:off x="9773392" y="4085115"/>
              <a:ext cx="1069849"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A7D8DCAA-CF52-584C-2A0B-4792DF23A42D}"/>
                </a:ext>
              </a:extLst>
            </p:cNvPr>
            <p:cNvSpPr txBox="1"/>
            <p:nvPr/>
          </p:nvSpPr>
          <p:spPr>
            <a:xfrm>
              <a:off x="7213277" y="4772249"/>
              <a:ext cx="2548240"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53" name="Connecteur droit 52">
              <a:extLst>
                <a:ext uri="{FF2B5EF4-FFF2-40B4-BE49-F238E27FC236}">
                  <a16:creationId xmlns:a16="http://schemas.microsoft.com/office/drawing/2014/main" id="{8DF8DEE7-C8F7-29A7-58DD-2996E689C107}"/>
                </a:ext>
              </a:extLst>
            </p:cNvPr>
            <p:cNvCxnSpPr>
              <a:cxnSpLocks/>
            </p:cNvCxnSpPr>
            <p:nvPr/>
          </p:nvCxnSpPr>
          <p:spPr>
            <a:xfrm flipH="1">
              <a:off x="9773392" y="6157358"/>
              <a:ext cx="1069849"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54" name="ZoneTexte 53">
              <a:extLst>
                <a:ext uri="{FF2B5EF4-FFF2-40B4-BE49-F238E27FC236}">
                  <a16:creationId xmlns:a16="http://schemas.microsoft.com/office/drawing/2014/main" id="{2698789C-43F1-AB18-EBF3-2FA8B6304CC5}"/>
                </a:ext>
              </a:extLst>
            </p:cNvPr>
            <p:cNvSpPr txBox="1"/>
            <p:nvPr/>
          </p:nvSpPr>
          <p:spPr>
            <a:xfrm>
              <a:off x="7225152" y="5803415"/>
              <a:ext cx="2548240"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cxnSp>
          <p:nvCxnSpPr>
            <p:cNvPr id="55" name="Connecteur droit 54">
              <a:extLst>
                <a:ext uri="{FF2B5EF4-FFF2-40B4-BE49-F238E27FC236}">
                  <a16:creationId xmlns:a16="http://schemas.microsoft.com/office/drawing/2014/main" id="{E672A5A0-BC31-5B65-15F6-6B64A629EA10}"/>
                </a:ext>
              </a:extLst>
            </p:cNvPr>
            <p:cNvCxnSpPr>
              <a:cxnSpLocks/>
            </p:cNvCxnSpPr>
            <p:nvPr/>
          </p:nvCxnSpPr>
          <p:spPr>
            <a:xfrm>
              <a:off x="1343730" y="3136207"/>
              <a:ext cx="0" cy="559337"/>
            </a:xfrm>
            <a:prstGeom prst="line">
              <a:avLst/>
            </a:prstGeom>
            <a:ln w="9525">
              <a:solidFill>
                <a:srgbClr val="FFFF00"/>
              </a:solidFill>
              <a:prstDash val="sysDash"/>
            </a:ln>
          </p:spPr>
          <p:style>
            <a:lnRef idx="1">
              <a:schemeClr val="dk1"/>
            </a:lnRef>
            <a:fillRef idx="0">
              <a:schemeClr val="dk1"/>
            </a:fillRef>
            <a:effectRef idx="0">
              <a:schemeClr val="dk1"/>
            </a:effectRef>
            <a:fontRef idx="minor">
              <a:schemeClr val="tx1"/>
            </a:fontRef>
          </p:style>
        </p:cxnSp>
        <p:sp>
          <p:nvSpPr>
            <p:cNvPr id="56" name="Rectangle 55">
              <a:extLst>
                <a:ext uri="{FF2B5EF4-FFF2-40B4-BE49-F238E27FC236}">
                  <a16:creationId xmlns:a16="http://schemas.microsoft.com/office/drawing/2014/main" id="{EC103E06-CA42-AB18-3B7E-51F3677B4C04}"/>
                </a:ext>
              </a:extLst>
            </p:cNvPr>
            <p:cNvSpPr/>
            <p:nvPr/>
          </p:nvSpPr>
          <p:spPr>
            <a:xfrm>
              <a:off x="2992511" y="2020150"/>
              <a:ext cx="2020785"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Parties Prenantes</a:t>
              </a:r>
            </a:p>
          </p:txBody>
        </p:sp>
        <p:sp>
          <p:nvSpPr>
            <p:cNvPr id="57" name="Ellipse 56">
              <a:extLst>
                <a:ext uri="{FF2B5EF4-FFF2-40B4-BE49-F238E27FC236}">
                  <a16:creationId xmlns:a16="http://schemas.microsoft.com/office/drawing/2014/main" id="{75ED9A61-4EB9-291A-21BD-939DCAC6AD12}"/>
                </a:ext>
              </a:extLst>
            </p:cNvPr>
            <p:cNvSpPr/>
            <p:nvPr/>
          </p:nvSpPr>
          <p:spPr>
            <a:xfrm>
              <a:off x="7546979" y="2155151"/>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58" name="Ellipse 57">
              <a:extLst>
                <a:ext uri="{FF2B5EF4-FFF2-40B4-BE49-F238E27FC236}">
                  <a16:creationId xmlns:a16="http://schemas.microsoft.com/office/drawing/2014/main" id="{C419407A-CBDA-A0B1-2B3A-8FC3A602D0B3}"/>
                </a:ext>
              </a:extLst>
            </p:cNvPr>
            <p:cNvSpPr/>
            <p:nvPr/>
          </p:nvSpPr>
          <p:spPr>
            <a:xfrm>
              <a:off x="403744" y="2155149"/>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Projet</a:t>
              </a:r>
            </a:p>
          </p:txBody>
        </p:sp>
      </p:grpSp>
      <p:sp>
        <p:nvSpPr>
          <p:cNvPr id="59" name="ZoneTexte 58">
            <a:extLst>
              <a:ext uri="{FF2B5EF4-FFF2-40B4-BE49-F238E27FC236}">
                <a16:creationId xmlns:a16="http://schemas.microsoft.com/office/drawing/2014/main" id="{AEC9B48D-BCE0-9474-B921-6F71E8BBC553}"/>
              </a:ext>
            </a:extLst>
          </p:cNvPr>
          <p:cNvSpPr txBox="1"/>
          <p:nvPr/>
        </p:nvSpPr>
        <p:spPr>
          <a:xfrm>
            <a:off x="163332" y="1162869"/>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Procédure de négociation d’une convention collective ordinaire</a:t>
            </a:r>
          </a:p>
        </p:txBody>
      </p:sp>
    </p:spTree>
    <p:extLst>
      <p:ext uri="{BB962C8B-B14F-4D97-AF65-F5344CB8AC3E}">
        <p14:creationId xmlns:p14="http://schemas.microsoft.com/office/powerpoint/2010/main" val="88317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additive="base">
                                        <p:cTn id="7" dur="500" fill="hold"/>
                                        <p:tgtEl>
                                          <p:spTgt spid="59"/>
                                        </p:tgtEl>
                                        <p:attrNameLst>
                                          <p:attrName>ppt_x</p:attrName>
                                        </p:attrNameLst>
                                      </p:cBhvr>
                                      <p:tavLst>
                                        <p:tav tm="0">
                                          <p:val>
                                            <p:strVal val="#ppt_x"/>
                                          </p:val>
                                        </p:tav>
                                        <p:tav tm="100000">
                                          <p:val>
                                            <p:strVal val="#ppt_x"/>
                                          </p:val>
                                        </p:tav>
                                      </p:tavLst>
                                    </p:anim>
                                    <p:anim calcmode="lin" valueType="num">
                                      <p:cBhvr additive="base">
                                        <p:cTn id="8"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5478"/>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346051"/>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1609" y="77531"/>
            <a:ext cx="217058" cy="248315"/>
          </a:xfrm>
          <a:prstGeom prst="rect">
            <a:avLst/>
          </a:prstGeom>
        </p:spPr>
      </p:pic>
      <p:sp>
        <p:nvSpPr>
          <p:cNvPr id="26" name="Rectangle 25"/>
          <p:cNvSpPr/>
          <p:nvPr/>
        </p:nvSpPr>
        <p:spPr>
          <a:xfrm>
            <a:off x="0" y="539213"/>
            <a:ext cx="12192000" cy="181692"/>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AF4C31B4-6D2D-28DE-C0F6-6BD9B3B132A6}"/>
              </a:ext>
            </a:extLst>
          </p:cNvPr>
          <p:cNvGrpSpPr/>
          <p:nvPr/>
        </p:nvGrpSpPr>
        <p:grpSpPr>
          <a:xfrm>
            <a:off x="380390" y="1734207"/>
            <a:ext cx="11431219" cy="4907607"/>
            <a:chOff x="416402" y="1875100"/>
            <a:chExt cx="11431219" cy="4907607"/>
          </a:xfrm>
        </p:grpSpPr>
        <p:sp>
          <p:nvSpPr>
            <p:cNvPr id="5" name="ZoneTexte 4">
              <a:extLst>
                <a:ext uri="{FF2B5EF4-FFF2-40B4-BE49-F238E27FC236}">
                  <a16:creationId xmlns:a16="http://schemas.microsoft.com/office/drawing/2014/main" id="{03B32089-6C3F-5E66-173A-A4F68CD9E81E}"/>
                </a:ext>
              </a:extLst>
            </p:cNvPr>
            <p:cNvSpPr txBox="1"/>
            <p:nvPr/>
          </p:nvSpPr>
          <p:spPr>
            <a:xfrm>
              <a:off x="929891"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6" name="Rectangle 5">
              <a:extLst>
                <a:ext uri="{FF2B5EF4-FFF2-40B4-BE49-F238E27FC236}">
                  <a16:creationId xmlns:a16="http://schemas.microsoft.com/office/drawing/2014/main" id="{25C71C0A-FF4F-49F3-76B5-510B790D6648}"/>
                </a:ext>
              </a:extLst>
            </p:cNvPr>
            <p:cNvSpPr/>
            <p:nvPr/>
          </p:nvSpPr>
          <p:spPr>
            <a:xfrm>
              <a:off x="416402"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Convocation de la  réunion d’une</a:t>
              </a:r>
            </a:p>
            <a:p>
              <a:pPr algn="ctr"/>
              <a:r>
                <a:rPr lang="fr-FR" sz="2300" b="1" dirty="0">
                  <a:solidFill>
                    <a:schemeClr val="bg1"/>
                  </a:solidFill>
                  <a:latin typeface="Verdana" panose="020B0604030504040204" pitchFamily="34" charset="0"/>
                  <a:ea typeface="Verdana" panose="020B0604030504040204" pitchFamily="34" charset="0"/>
                </a:rPr>
                <a:t>CMP</a:t>
              </a:r>
            </a:p>
          </p:txBody>
        </p:sp>
        <p:sp>
          <p:nvSpPr>
            <p:cNvPr id="7" name="Ellipse 6">
              <a:extLst>
                <a:ext uri="{FF2B5EF4-FFF2-40B4-BE49-F238E27FC236}">
                  <a16:creationId xmlns:a16="http://schemas.microsoft.com/office/drawing/2014/main" id="{66EF0099-AE8A-B4F5-D987-1F8B3EF65FF3}"/>
                </a:ext>
              </a:extLst>
            </p:cNvPr>
            <p:cNvSpPr/>
            <p:nvPr/>
          </p:nvSpPr>
          <p:spPr>
            <a:xfrm>
              <a:off x="7601747"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8" name="Ellipse 7">
              <a:extLst>
                <a:ext uri="{FF2B5EF4-FFF2-40B4-BE49-F238E27FC236}">
                  <a16:creationId xmlns:a16="http://schemas.microsoft.com/office/drawing/2014/main" id="{BC2DF9FD-5A59-BF93-57E2-4C04CEE01D32}"/>
                </a:ext>
              </a:extLst>
            </p:cNvPr>
            <p:cNvSpPr/>
            <p:nvPr/>
          </p:nvSpPr>
          <p:spPr>
            <a:xfrm>
              <a:off x="9957591"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9" name="Connecteur droit 8">
              <a:extLst>
                <a:ext uri="{FF2B5EF4-FFF2-40B4-BE49-F238E27FC236}">
                  <a16:creationId xmlns:a16="http://schemas.microsoft.com/office/drawing/2014/main" id="{4DA03BFE-CB5A-D7F8-BB9D-9C6B52BEBF07}"/>
                </a:ext>
              </a:extLst>
            </p:cNvPr>
            <p:cNvCxnSpPr>
              <a:cxnSpLocks/>
            </p:cNvCxnSpPr>
            <p:nvPr/>
          </p:nvCxnSpPr>
          <p:spPr>
            <a:xfrm flipH="1">
              <a:off x="10888808" y="2872817"/>
              <a:ext cx="13798" cy="30619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96B6FC83-6C60-6578-1484-BC9C5C9E5F94}"/>
                </a:ext>
              </a:extLst>
            </p:cNvPr>
            <p:cNvSpPr txBox="1"/>
            <p:nvPr/>
          </p:nvSpPr>
          <p:spPr>
            <a:xfrm>
              <a:off x="7272642" y="3494747"/>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11" name="Connecteur droit 10">
              <a:extLst>
                <a:ext uri="{FF2B5EF4-FFF2-40B4-BE49-F238E27FC236}">
                  <a16:creationId xmlns:a16="http://schemas.microsoft.com/office/drawing/2014/main" id="{9B94DD6A-5CB3-A721-5561-D41739CAADE5}"/>
                </a:ext>
              </a:extLst>
            </p:cNvPr>
            <p:cNvCxnSpPr>
              <a:cxnSpLocks/>
            </p:cNvCxnSpPr>
            <p:nvPr/>
          </p:nvCxnSpPr>
          <p:spPr>
            <a:xfrm flipH="1">
              <a:off x="9832757" y="4889767"/>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892021A6-BCD4-B238-E6E1-436388E8F2FD}"/>
                </a:ext>
              </a:extLst>
            </p:cNvPr>
            <p:cNvCxnSpPr>
              <a:cxnSpLocks/>
            </p:cNvCxnSpPr>
            <p:nvPr/>
          </p:nvCxnSpPr>
          <p:spPr>
            <a:xfrm flipH="1">
              <a:off x="9832757" y="3848690"/>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id="{3500AF3F-69A2-DD4E-8827-5A5707D16E0C}"/>
                </a:ext>
              </a:extLst>
            </p:cNvPr>
            <p:cNvSpPr txBox="1"/>
            <p:nvPr/>
          </p:nvSpPr>
          <p:spPr>
            <a:xfrm>
              <a:off x="7272642" y="4535824"/>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14" name="Connecteur droit 13">
              <a:extLst>
                <a:ext uri="{FF2B5EF4-FFF2-40B4-BE49-F238E27FC236}">
                  <a16:creationId xmlns:a16="http://schemas.microsoft.com/office/drawing/2014/main" id="{E86C351E-C769-714B-4D43-40666C977217}"/>
                </a:ext>
              </a:extLst>
            </p:cNvPr>
            <p:cNvCxnSpPr>
              <a:cxnSpLocks/>
            </p:cNvCxnSpPr>
            <p:nvPr/>
          </p:nvCxnSpPr>
          <p:spPr>
            <a:xfrm flipH="1">
              <a:off x="9832757" y="5920933"/>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0D3731E3-2472-5121-B885-1748B7E6407D}"/>
                </a:ext>
              </a:extLst>
            </p:cNvPr>
            <p:cNvSpPr txBox="1"/>
            <p:nvPr/>
          </p:nvSpPr>
          <p:spPr>
            <a:xfrm>
              <a:off x="7284517" y="5566990"/>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sp>
          <p:nvSpPr>
            <p:cNvPr id="16" name="Rectangle 15">
              <a:extLst>
                <a:ext uri="{FF2B5EF4-FFF2-40B4-BE49-F238E27FC236}">
                  <a16:creationId xmlns:a16="http://schemas.microsoft.com/office/drawing/2014/main" id="{FE00E1AF-23EC-DAD2-FDCB-FDDD68E55BC3}"/>
                </a:ext>
              </a:extLst>
            </p:cNvPr>
            <p:cNvSpPr/>
            <p:nvPr/>
          </p:nvSpPr>
          <p:spPr>
            <a:xfrm>
              <a:off x="4060206"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Détermination de la composition</a:t>
              </a:r>
            </a:p>
            <a:p>
              <a:pPr algn="ctr"/>
              <a:r>
                <a:rPr lang="fr-FR" sz="2300" b="1" dirty="0">
                  <a:solidFill>
                    <a:schemeClr val="bg1"/>
                  </a:solidFill>
                  <a:latin typeface="Verdana" panose="020B0604030504040204" pitchFamily="34" charset="0"/>
                  <a:ea typeface="Verdana" panose="020B0604030504040204" pitchFamily="34" charset="0"/>
                </a:rPr>
                <a:t>du CMP</a:t>
              </a:r>
            </a:p>
          </p:txBody>
        </p:sp>
        <p:cxnSp>
          <p:nvCxnSpPr>
            <p:cNvPr id="17" name="Connecteur droit avec flèche 16">
              <a:extLst>
                <a:ext uri="{FF2B5EF4-FFF2-40B4-BE49-F238E27FC236}">
                  <a16:creationId xmlns:a16="http://schemas.microsoft.com/office/drawing/2014/main" id="{10B6EA27-142C-F88D-083C-16DEB7F651E8}"/>
                </a:ext>
              </a:extLst>
            </p:cNvPr>
            <p:cNvCxnSpPr>
              <a:cxnSpLocks/>
            </p:cNvCxnSpPr>
            <p:nvPr/>
          </p:nvCxnSpPr>
          <p:spPr>
            <a:xfrm flipH="1" flipV="1">
              <a:off x="1989103" y="3124261"/>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Connecteur droit avec flèche 17">
              <a:extLst>
                <a:ext uri="{FF2B5EF4-FFF2-40B4-BE49-F238E27FC236}">
                  <a16:creationId xmlns:a16="http://schemas.microsoft.com/office/drawing/2014/main" id="{A9086E2E-2D0C-FC3A-33D7-A3D7AC92C68F}"/>
                </a:ext>
              </a:extLst>
            </p:cNvPr>
            <p:cNvCxnSpPr>
              <a:cxnSpLocks/>
            </p:cNvCxnSpPr>
            <p:nvPr/>
          </p:nvCxnSpPr>
          <p:spPr>
            <a:xfrm flipH="1" flipV="1">
              <a:off x="5576957"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9" name="ZoneTexte 18">
              <a:extLst>
                <a:ext uri="{FF2B5EF4-FFF2-40B4-BE49-F238E27FC236}">
                  <a16:creationId xmlns:a16="http://schemas.microsoft.com/office/drawing/2014/main" id="{5F5EC390-ACAB-69AE-7A38-38E35D9450BB}"/>
                </a:ext>
              </a:extLst>
            </p:cNvPr>
            <p:cNvSpPr txBox="1"/>
            <p:nvPr/>
          </p:nvSpPr>
          <p:spPr>
            <a:xfrm>
              <a:off x="4567070"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20" name="ZoneTexte 19">
              <a:extLst>
                <a:ext uri="{FF2B5EF4-FFF2-40B4-BE49-F238E27FC236}">
                  <a16:creationId xmlns:a16="http://schemas.microsoft.com/office/drawing/2014/main" id="{48BB6EAC-1BB3-AABC-9E68-90678F75A9F7}"/>
                </a:ext>
              </a:extLst>
            </p:cNvPr>
            <p:cNvSpPr txBox="1"/>
            <p:nvPr/>
          </p:nvSpPr>
          <p:spPr>
            <a:xfrm>
              <a:off x="929847" y="5767044"/>
              <a:ext cx="2035086" cy="1015663"/>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Demande :</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Patronat</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Syndicat</a:t>
              </a:r>
            </a:p>
          </p:txBody>
        </p:sp>
        <p:sp>
          <p:nvSpPr>
            <p:cNvPr id="21" name="ZoneTexte 20">
              <a:extLst>
                <a:ext uri="{FF2B5EF4-FFF2-40B4-BE49-F238E27FC236}">
                  <a16:creationId xmlns:a16="http://schemas.microsoft.com/office/drawing/2014/main" id="{815892E0-A0C3-A70B-1532-04DE770E50EB}"/>
                </a:ext>
              </a:extLst>
            </p:cNvPr>
            <p:cNvSpPr txBox="1"/>
            <p:nvPr/>
          </p:nvSpPr>
          <p:spPr>
            <a:xfrm>
              <a:off x="929847" y="4730272"/>
              <a:ext cx="2301526" cy="707886"/>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Propre initiative</a:t>
              </a:r>
            </a:p>
            <a:p>
              <a:r>
                <a:rPr lang="fr-FR" sz="2000" dirty="0">
                  <a:solidFill>
                    <a:schemeClr val="bg1"/>
                  </a:solidFill>
                  <a:latin typeface="Verdana" panose="020B0604030504040204" pitchFamily="34" charset="0"/>
                  <a:ea typeface="Verdana" panose="020B0604030504040204" pitchFamily="34" charset="0"/>
                </a:rPr>
                <a:t>du Ministre</a:t>
              </a:r>
            </a:p>
          </p:txBody>
        </p:sp>
        <p:cxnSp>
          <p:nvCxnSpPr>
            <p:cNvPr id="22" name="Connecteur droit avec flèche 21">
              <a:extLst>
                <a:ext uri="{FF2B5EF4-FFF2-40B4-BE49-F238E27FC236}">
                  <a16:creationId xmlns:a16="http://schemas.microsoft.com/office/drawing/2014/main" id="{C8E361E4-5830-2894-B904-4F06E05A5EB3}"/>
                </a:ext>
              </a:extLst>
            </p:cNvPr>
            <p:cNvCxnSpPr>
              <a:cxnSpLocks/>
            </p:cNvCxnSpPr>
            <p:nvPr/>
          </p:nvCxnSpPr>
          <p:spPr>
            <a:xfrm flipV="1">
              <a:off x="1982479" y="4397640"/>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3" name="ZoneTexte 22">
              <a:extLst>
                <a:ext uri="{FF2B5EF4-FFF2-40B4-BE49-F238E27FC236}">
                  <a16:creationId xmlns:a16="http://schemas.microsoft.com/office/drawing/2014/main" id="{B6484576-B0DE-B03A-0558-312B72215902}"/>
                </a:ext>
              </a:extLst>
            </p:cNvPr>
            <p:cNvSpPr txBox="1"/>
            <p:nvPr/>
          </p:nvSpPr>
          <p:spPr>
            <a:xfrm>
              <a:off x="3325659" y="3043051"/>
              <a:ext cx="1144890" cy="707886"/>
            </a:xfrm>
            <a:prstGeom prst="rect">
              <a:avLst/>
            </a:prstGeom>
            <a:noFill/>
          </p:spPr>
          <p:txBody>
            <a:bodyPr wrap="square" rtlCol="0">
              <a:spAutoFit/>
            </a:bodyPr>
            <a:lstStyle/>
            <a:p>
              <a:pPr algn="ctr"/>
              <a:r>
                <a:rPr lang="fr-FR" sz="2000" dirty="0">
                  <a:solidFill>
                    <a:schemeClr val="bg1"/>
                  </a:solidFill>
                </a:rPr>
                <a:t>Art: 55</a:t>
              </a:r>
            </a:p>
            <a:p>
              <a:pPr algn="ctr"/>
              <a:r>
                <a:rPr lang="fr-FR" sz="2000" dirty="0">
                  <a:solidFill>
                    <a:schemeClr val="bg1"/>
                  </a:solidFill>
                </a:rPr>
                <a:t>CT</a:t>
              </a:r>
            </a:p>
          </p:txBody>
        </p:sp>
        <p:sp>
          <p:nvSpPr>
            <p:cNvPr id="24" name="ZoneTexte 23">
              <a:extLst>
                <a:ext uri="{FF2B5EF4-FFF2-40B4-BE49-F238E27FC236}">
                  <a16:creationId xmlns:a16="http://schemas.microsoft.com/office/drawing/2014/main" id="{C54748F4-C9F8-9700-5E2A-D35019428FFD}"/>
                </a:ext>
              </a:extLst>
            </p:cNvPr>
            <p:cNvSpPr txBox="1"/>
            <p:nvPr/>
          </p:nvSpPr>
          <p:spPr>
            <a:xfrm>
              <a:off x="1616300" y="5438158"/>
              <a:ext cx="662179" cy="446276"/>
            </a:xfrm>
            <a:prstGeom prst="rect">
              <a:avLst/>
            </a:prstGeom>
            <a:noFill/>
          </p:spPr>
          <p:txBody>
            <a:bodyPr wrap="square" rtlCol="0">
              <a:spAutoFit/>
            </a:bodyPr>
            <a:lstStyle/>
            <a:p>
              <a:r>
                <a:rPr lang="fr-FR" sz="2300" b="1" dirty="0">
                  <a:solidFill>
                    <a:schemeClr val="bg1"/>
                  </a:solidFill>
                </a:rPr>
                <a:t>Ou</a:t>
              </a:r>
            </a:p>
          </p:txBody>
        </p:sp>
        <p:cxnSp>
          <p:nvCxnSpPr>
            <p:cNvPr id="27" name="Connecteur droit avec flèche 26">
              <a:extLst>
                <a:ext uri="{FF2B5EF4-FFF2-40B4-BE49-F238E27FC236}">
                  <a16:creationId xmlns:a16="http://schemas.microsoft.com/office/drawing/2014/main" id="{0448BFA9-ECE4-9B6A-0E00-CABF638300F0}"/>
                </a:ext>
              </a:extLst>
            </p:cNvPr>
            <p:cNvCxnSpPr>
              <a:cxnSpLocks/>
            </p:cNvCxnSpPr>
            <p:nvPr/>
          </p:nvCxnSpPr>
          <p:spPr>
            <a:xfrm flipH="1" flipV="1">
              <a:off x="1991472"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5E435F84-05CC-9AAF-1E7A-F580F51B389C}"/>
                </a:ext>
              </a:extLst>
            </p:cNvPr>
            <p:cNvCxnSpPr>
              <a:cxnSpLocks/>
            </p:cNvCxnSpPr>
            <p:nvPr/>
          </p:nvCxnSpPr>
          <p:spPr>
            <a:xfrm flipV="1">
              <a:off x="1984848"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9" name="Connecteur droit avec flèche 28">
              <a:extLst>
                <a:ext uri="{FF2B5EF4-FFF2-40B4-BE49-F238E27FC236}">
                  <a16:creationId xmlns:a16="http://schemas.microsoft.com/office/drawing/2014/main" id="{036B9649-674C-6F2B-B8F3-790420687D78}"/>
                </a:ext>
              </a:extLst>
            </p:cNvPr>
            <p:cNvCxnSpPr>
              <a:cxnSpLocks/>
            </p:cNvCxnSpPr>
            <p:nvPr/>
          </p:nvCxnSpPr>
          <p:spPr>
            <a:xfrm flipH="1" flipV="1">
              <a:off x="5578776"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0" name="Connecteur droit avec flèche 29">
              <a:extLst>
                <a:ext uri="{FF2B5EF4-FFF2-40B4-BE49-F238E27FC236}">
                  <a16:creationId xmlns:a16="http://schemas.microsoft.com/office/drawing/2014/main" id="{560C2AC7-CED2-9398-DAD7-B6330675BCFB}"/>
                </a:ext>
              </a:extLst>
            </p:cNvPr>
            <p:cNvCxnSpPr>
              <a:cxnSpLocks/>
            </p:cNvCxnSpPr>
            <p:nvPr/>
          </p:nvCxnSpPr>
          <p:spPr>
            <a:xfrm flipH="1" flipV="1">
              <a:off x="1993291"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1" name="Connecteur droit avec flèche 30">
              <a:extLst>
                <a:ext uri="{FF2B5EF4-FFF2-40B4-BE49-F238E27FC236}">
                  <a16:creationId xmlns:a16="http://schemas.microsoft.com/office/drawing/2014/main" id="{54A425D2-447E-E89B-9F7A-D8F2D7F45B82}"/>
                </a:ext>
              </a:extLst>
            </p:cNvPr>
            <p:cNvCxnSpPr>
              <a:cxnSpLocks/>
            </p:cNvCxnSpPr>
            <p:nvPr/>
          </p:nvCxnSpPr>
          <p:spPr>
            <a:xfrm flipV="1">
              <a:off x="1986667"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32" name="Rectangle 31">
            <a:extLst>
              <a:ext uri="{FF2B5EF4-FFF2-40B4-BE49-F238E27FC236}">
                <a16:creationId xmlns:a16="http://schemas.microsoft.com/office/drawing/2014/main" id="{4D259F4B-E6C8-4FDC-E2F8-AC600F61F707}"/>
              </a:ext>
            </a:extLst>
          </p:cNvPr>
          <p:cNvSpPr/>
          <p:nvPr/>
        </p:nvSpPr>
        <p:spPr>
          <a:xfrm>
            <a:off x="0" y="1345638"/>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33" name="Groupe 32">
            <a:extLst>
              <a:ext uri="{FF2B5EF4-FFF2-40B4-BE49-F238E27FC236}">
                <a16:creationId xmlns:a16="http://schemas.microsoft.com/office/drawing/2014/main" id="{0C859FCA-35D5-ED9B-E5BC-19EFE1DA444D}"/>
              </a:ext>
            </a:extLst>
          </p:cNvPr>
          <p:cNvGrpSpPr/>
          <p:nvPr/>
        </p:nvGrpSpPr>
        <p:grpSpPr>
          <a:xfrm>
            <a:off x="380390" y="1744367"/>
            <a:ext cx="11431219" cy="4907607"/>
            <a:chOff x="416402" y="1875100"/>
            <a:chExt cx="11431219" cy="4907607"/>
          </a:xfrm>
        </p:grpSpPr>
        <p:sp>
          <p:nvSpPr>
            <p:cNvPr id="34" name="ZoneTexte 33">
              <a:extLst>
                <a:ext uri="{FF2B5EF4-FFF2-40B4-BE49-F238E27FC236}">
                  <a16:creationId xmlns:a16="http://schemas.microsoft.com/office/drawing/2014/main" id="{00B34FB2-AF10-D18E-A6A8-1CD90CD53665}"/>
                </a:ext>
              </a:extLst>
            </p:cNvPr>
            <p:cNvSpPr txBox="1"/>
            <p:nvPr/>
          </p:nvSpPr>
          <p:spPr>
            <a:xfrm>
              <a:off x="929891"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35" name="Rectangle 34">
              <a:extLst>
                <a:ext uri="{FF2B5EF4-FFF2-40B4-BE49-F238E27FC236}">
                  <a16:creationId xmlns:a16="http://schemas.microsoft.com/office/drawing/2014/main" id="{B21D62EF-B609-AA51-F118-0AF2A3F599D0}"/>
                </a:ext>
              </a:extLst>
            </p:cNvPr>
            <p:cNvSpPr/>
            <p:nvPr/>
          </p:nvSpPr>
          <p:spPr>
            <a:xfrm>
              <a:off x="416402"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Convocation de la  réunion d’une</a:t>
              </a:r>
            </a:p>
            <a:p>
              <a:pPr algn="ctr"/>
              <a:r>
                <a:rPr lang="fr-FR" sz="2300" b="1" dirty="0">
                  <a:solidFill>
                    <a:schemeClr val="bg1"/>
                  </a:solidFill>
                  <a:latin typeface="Verdana" panose="020B0604030504040204" pitchFamily="34" charset="0"/>
                  <a:ea typeface="Verdana" panose="020B0604030504040204" pitchFamily="34" charset="0"/>
                </a:rPr>
                <a:t>CMP</a:t>
              </a:r>
            </a:p>
          </p:txBody>
        </p:sp>
        <p:sp>
          <p:nvSpPr>
            <p:cNvPr id="36" name="Ellipse 35">
              <a:extLst>
                <a:ext uri="{FF2B5EF4-FFF2-40B4-BE49-F238E27FC236}">
                  <a16:creationId xmlns:a16="http://schemas.microsoft.com/office/drawing/2014/main" id="{EA57C0FC-F108-E6E5-AC60-181F795AB6BC}"/>
                </a:ext>
              </a:extLst>
            </p:cNvPr>
            <p:cNvSpPr/>
            <p:nvPr/>
          </p:nvSpPr>
          <p:spPr>
            <a:xfrm>
              <a:off x="7601747"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37" name="Ellipse 36">
              <a:extLst>
                <a:ext uri="{FF2B5EF4-FFF2-40B4-BE49-F238E27FC236}">
                  <a16:creationId xmlns:a16="http://schemas.microsoft.com/office/drawing/2014/main" id="{1FA9ECD5-810E-30A0-3130-3120F68B077D}"/>
                </a:ext>
              </a:extLst>
            </p:cNvPr>
            <p:cNvSpPr/>
            <p:nvPr/>
          </p:nvSpPr>
          <p:spPr>
            <a:xfrm>
              <a:off x="9957591"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38" name="Connecteur droit 37">
              <a:extLst>
                <a:ext uri="{FF2B5EF4-FFF2-40B4-BE49-F238E27FC236}">
                  <a16:creationId xmlns:a16="http://schemas.microsoft.com/office/drawing/2014/main" id="{56A7B4E8-3576-1BA1-BDB2-68CC75A22B51}"/>
                </a:ext>
              </a:extLst>
            </p:cNvPr>
            <p:cNvCxnSpPr>
              <a:cxnSpLocks/>
            </p:cNvCxnSpPr>
            <p:nvPr/>
          </p:nvCxnSpPr>
          <p:spPr>
            <a:xfrm flipH="1">
              <a:off x="10888808" y="2872817"/>
              <a:ext cx="13798" cy="30619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ZoneTexte 38">
              <a:extLst>
                <a:ext uri="{FF2B5EF4-FFF2-40B4-BE49-F238E27FC236}">
                  <a16:creationId xmlns:a16="http://schemas.microsoft.com/office/drawing/2014/main" id="{E4C23728-ABAC-B1F5-6CE4-BE8856CEE3B9}"/>
                </a:ext>
              </a:extLst>
            </p:cNvPr>
            <p:cNvSpPr txBox="1"/>
            <p:nvPr/>
          </p:nvSpPr>
          <p:spPr>
            <a:xfrm>
              <a:off x="7272642" y="3494747"/>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40" name="Connecteur droit 39">
              <a:extLst>
                <a:ext uri="{FF2B5EF4-FFF2-40B4-BE49-F238E27FC236}">
                  <a16:creationId xmlns:a16="http://schemas.microsoft.com/office/drawing/2014/main" id="{3B722E5B-F21B-D2FC-9C2C-3DEF5E3B0042}"/>
                </a:ext>
              </a:extLst>
            </p:cNvPr>
            <p:cNvCxnSpPr>
              <a:cxnSpLocks/>
            </p:cNvCxnSpPr>
            <p:nvPr/>
          </p:nvCxnSpPr>
          <p:spPr>
            <a:xfrm flipH="1">
              <a:off x="9832757" y="4889767"/>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F6B288CF-3CF5-FE3E-6C0E-F2A41CC4841E}"/>
                </a:ext>
              </a:extLst>
            </p:cNvPr>
            <p:cNvCxnSpPr>
              <a:cxnSpLocks/>
            </p:cNvCxnSpPr>
            <p:nvPr/>
          </p:nvCxnSpPr>
          <p:spPr>
            <a:xfrm flipH="1">
              <a:off x="9832757" y="3848690"/>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ZoneTexte 41">
              <a:extLst>
                <a:ext uri="{FF2B5EF4-FFF2-40B4-BE49-F238E27FC236}">
                  <a16:creationId xmlns:a16="http://schemas.microsoft.com/office/drawing/2014/main" id="{84E19DCE-24F6-DCC0-8246-9A1B023EED2E}"/>
                </a:ext>
              </a:extLst>
            </p:cNvPr>
            <p:cNvSpPr txBox="1"/>
            <p:nvPr/>
          </p:nvSpPr>
          <p:spPr>
            <a:xfrm>
              <a:off x="7272642" y="4535824"/>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43" name="Connecteur droit 42">
              <a:extLst>
                <a:ext uri="{FF2B5EF4-FFF2-40B4-BE49-F238E27FC236}">
                  <a16:creationId xmlns:a16="http://schemas.microsoft.com/office/drawing/2014/main" id="{4A54C608-CBF5-AE67-FADC-BD6E9EE3933C}"/>
                </a:ext>
              </a:extLst>
            </p:cNvPr>
            <p:cNvCxnSpPr>
              <a:cxnSpLocks/>
            </p:cNvCxnSpPr>
            <p:nvPr/>
          </p:nvCxnSpPr>
          <p:spPr>
            <a:xfrm flipH="1">
              <a:off x="9832757" y="5920933"/>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BB605091-46D8-AE07-0382-3BF24BA250F5}"/>
                </a:ext>
              </a:extLst>
            </p:cNvPr>
            <p:cNvSpPr txBox="1"/>
            <p:nvPr/>
          </p:nvSpPr>
          <p:spPr>
            <a:xfrm>
              <a:off x="7284517" y="5566990"/>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sp>
          <p:nvSpPr>
            <p:cNvPr id="45" name="Rectangle 44">
              <a:extLst>
                <a:ext uri="{FF2B5EF4-FFF2-40B4-BE49-F238E27FC236}">
                  <a16:creationId xmlns:a16="http://schemas.microsoft.com/office/drawing/2014/main" id="{0622BC13-BF49-7CCC-4FB8-259FAB0BAD14}"/>
                </a:ext>
              </a:extLst>
            </p:cNvPr>
            <p:cNvSpPr/>
            <p:nvPr/>
          </p:nvSpPr>
          <p:spPr>
            <a:xfrm>
              <a:off x="4060206"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Détermination de la composition</a:t>
              </a:r>
            </a:p>
            <a:p>
              <a:pPr algn="ctr"/>
              <a:r>
                <a:rPr lang="fr-FR" sz="2300" b="1" dirty="0">
                  <a:solidFill>
                    <a:schemeClr val="bg1"/>
                  </a:solidFill>
                  <a:latin typeface="Verdana" panose="020B0604030504040204" pitchFamily="34" charset="0"/>
                  <a:ea typeface="Verdana" panose="020B0604030504040204" pitchFamily="34" charset="0"/>
                </a:rPr>
                <a:t>du CMP</a:t>
              </a:r>
            </a:p>
          </p:txBody>
        </p:sp>
        <p:cxnSp>
          <p:nvCxnSpPr>
            <p:cNvPr id="46" name="Connecteur droit avec flèche 45">
              <a:extLst>
                <a:ext uri="{FF2B5EF4-FFF2-40B4-BE49-F238E27FC236}">
                  <a16:creationId xmlns:a16="http://schemas.microsoft.com/office/drawing/2014/main" id="{EAC9057E-06FA-05FF-D373-EBB0205DBB5C}"/>
                </a:ext>
              </a:extLst>
            </p:cNvPr>
            <p:cNvCxnSpPr>
              <a:cxnSpLocks/>
            </p:cNvCxnSpPr>
            <p:nvPr/>
          </p:nvCxnSpPr>
          <p:spPr>
            <a:xfrm flipH="1" flipV="1">
              <a:off x="1989103" y="3124261"/>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47" name="Connecteur droit avec flèche 46">
              <a:extLst>
                <a:ext uri="{FF2B5EF4-FFF2-40B4-BE49-F238E27FC236}">
                  <a16:creationId xmlns:a16="http://schemas.microsoft.com/office/drawing/2014/main" id="{943493B0-B8AC-5870-3E5B-67A2AA935212}"/>
                </a:ext>
              </a:extLst>
            </p:cNvPr>
            <p:cNvCxnSpPr>
              <a:cxnSpLocks/>
            </p:cNvCxnSpPr>
            <p:nvPr/>
          </p:nvCxnSpPr>
          <p:spPr>
            <a:xfrm flipH="1" flipV="1">
              <a:off x="5576957"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8" name="ZoneTexte 47">
              <a:extLst>
                <a:ext uri="{FF2B5EF4-FFF2-40B4-BE49-F238E27FC236}">
                  <a16:creationId xmlns:a16="http://schemas.microsoft.com/office/drawing/2014/main" id="{F30FD02D-E60F-100B-4C82-E28A2F42A93C}"/>
                </a:ext>
              </a:extLst>
            </p:cNvPr>
            <p:cNvSpPr txBox="1"/>
            <p:nvPr/>
          </p:nvSpPr>
          <p:spPr>
            <a:xfrm>
              <a:off x="4567070"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49" name="ZoneTexte 48">
              <a:extLst>
                <a:ext uri="{FF2B5EF4-FFF2-40B4-BE49-F238E27FC236}">
                  <a16:creationId xmlns:a16="http://schemas.microsoft.com/office/drawing/2014/main" id="{F88BF763-A92B-A644-6A3B-282CA1D31DED}"/>
                </a:ext>
              </a:extLst>
            </p:cNvPr>
            <p:cNvSpPr txBox="1"/>
            <p:nvPr/>
          </p:nvSpPr>
          <p:spPr>
            <a:xfrm>
              <a:off x="929847" y="5767044"/>
              <a:ext cx="2035086" cy="1015663"/>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Demande :</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Patronat</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Syndicat</a:t>
              </a:r>
            </a:p>
          </p:txBody>
        </p:sp>
        <p:sp>
          <p:nvSpPr>
            <p:cNvPr id="50" name="ZoneTexte 49">
              <a:extLst>
                <a:ext uri="{FF2B5EF4-FFF2-40B4-BE49-F238E27FC236}">
                  <a16:creationId xmlns:a16="http://schemas.microsoft.com/office/drawing/2014/main" id="{B19865ED-CEDB-C357-1229-9B015A4AC52D}"/>
                </a:ext>
              </a:extLst>
            </p:cNvPr>
            <p:cNvSpPr txBox="1"/>
            <p:nvPr/>
          </p:nvSpPr>
          <p:spPr>
            <a:xfrm>
              <a:off x="929847" y="4730272"/>
              <a:ext cx="2301526" cy="707886"/>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Propre initiative</a:t>
              </a:r>
            </a:p>
            <a:p>
              <a:r>
                <a:rPr lang="fr-FR" sz="2000" dirty="0">
                  <a:solidFill>
                    <a:schemeClr val="bg1"/>
                  </a:solidFill>
                  <a:latin typeface="Verdana" panose="020B0604030504040204" pitchFamily="34" charset="0"/>
                  <a:ea typeface="Verdana" panose="020B0604030504040204" pitchFamily="34" charset="0"/>
                </a:rPr>
                <a:t>du Ministre</a:t>
              </a:r>
            </a:p>
          </p:txBody>
        </p:sp>
        <p:cxnSp>
          <p:nvCxnSpPr>
            <p:cNvPr id="51" name="Connecteur droit avec flèche 50">
              <a:extLst>
                <a:ext uri="{FF2B5EF4-FFF2-40B4-BE49-F238E27FC236}">
                  <a16:creationId xmlns:a16="http://schemas.microsoft.com/office/drawing/2014/main" id="{23E857E5-48D2-EAC9-6A26-1DA27498CE6B}"/>
                </a:ext>
              </a:extLst>
            </p:cNvPr>
            <p:cNvCxnSpPr>
              <a:cxnSpLocks/>
            </p:cNvCxnSpPr>
            <p:nvPr/>
          </p:nvCxnSpPr>
          <p:spPr>
            <a:xfrm flipV="1">
              <a:off x="1982479" y="4397640"/>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52" name="ZoneTexte 51">
              <a:extLst>
                <a:ext uri="{FF2B5EF4-FFF2-40B4-BE49-F238E27FC236}">
                  <a16:creationId xmlns:a16="http://schemas.microsoft.com/office/drawing/2014/main" id="{6428C060-DF96-B5EF-72A9-BF5DC50F8E88}"/>
                </a:ext>
              </a:extLst>
            </p:cNvPr>
            <p:cNvSpPr txBox="1"/>
            <p:nvPr/>
          </p:nvSpPr>
          <p:spPr>
            <a:xfrm>
              <a:off x="3325659" y="3043051"/>
              <a:ext cx="1144890" cy="707886"/>
            </a:xfrm>
            <a:prstGeom prst="rect">
              <a:avLst/>
            </a:prstGeom>
            <a:noFill/>
          </p:spPr>
          <p:txBody>
            <a:bodyPr wrap="square" rtlCol="0">
              <a:spAutoFit/>
            </a:bodyPr>
            <a:lstStyle/>
            <a:p>
              <a:pPr algn="ctr"/>
              <a:r>
                <a:rPr lang="fr-FR" sz="2000" dirty="0">
                  <a:solidFill>
                    <a:schemeClr val="bg1"/>
                  </a:solidFill>
                </a:rPr>
                <a:t>Art: 55</a:t>
              </a:r>
            </a:p>
            <a:p>
              <a:pPr algn="ctr"/>
              <a:r>
                <a:rPr lang="fr-FR" sz="2000" dirty="0">
                  <a:solidFill>
                    <a:schemeClr val="bg1"/>
                  </a:solidFill>
                </a:rPr>
                <a:t>CT</a:t>
              </a:r>
            </a:p>
          </p:txBody>
        </p:sp>
        <p:sp>
          <p:nvSpPr>
            <p:cNvPr id="53" name="ZoneTexte 52">
              <a:extLst>
                <a:ext uri="{FF2B5EF4-FFF2-40B4-BE49-F238E27FC236}">
                  <a16:creationId xmlns:a16="http://schemas.microsoft.com/office/drawing/2014/main" id="{3954AFCA-87C0-0098-167E-8DB5F08C75BF}"/>
                </a:ext>
              </a:extLst>
            </p:cNvPr>
            <p:cNvSpPr txBox="1"/>
            <p:nvPr/>
          </p:nvSpPr>
          <p:spPr>
            <a:xfrm>
              <a:off x="1616300" y="5438158"/>
              <a:ext cx="662179" cy="446276"/>
            </a:xfrm>
            <a:prstGeom prst="rect">
              <a:avLst/>
            </a:prstGeom>
            <a:noFill/>
          </p:spPr>
          <p:txBody>
            <a:bodyPr wrap="square" rtlCol="0">
              <a:spAutoFit/>
            </a:bodyPr>
            <a:lstStyle/>
            <a:p>
              <a:r>
                <a:rPr lang="fr-FR" sz="2300" b="1" dirty="0">
                  <a:solidFill>
                    <a:schemeClr val="bg1"/>
                  </a:solidFill>
                </a:rPr>
                <a:t>Ou</a:t>
              </a:r>
            </a:p>
          </p:txBody>
        </p:sp>
        <p:cxnSp>
          <p:nvCxnSpPr>
            <p:cNvPr id="54" name="Connecteur droit avec flèche 53">
              <a:extLst>
                <a:ext uri="{FF2B5EF4-FFF2-40B4-BE49-F238E27FC236}">
                  <a16:creationId xmlns:a16="http://schemas.microsoft.com/office/drawing/2014/main" id="{5A151EAC-FD00-0C18-16AC-8CDFCD71EE75}"/>
                </a:ext>
              </a:extLst>
            </p:cNvPr>
            <p:cNvCxnSpPr>
              <a:cxnSpLocks/>
            </p:cNvCxnSpPr>
            <p:nvPr/>
          </p:nvCxnSpPr>
          <p:spPr>
            <a:xfrm flipH="1" flipV="1">
              <a:off x="1991472"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5" name="Connecteur droit avec flèche 54">
              <a:extLst>
                <a:ext uri="{FF2B5EF4-FFF2-40B4-BE49-F238E27FC236}">
                  <a16:creationId xmlns:a16="http://schemas.microsoft.com/office/drawing/2014/main" id="{7060C081-7A9D-01FA-FDFB-8457FBF04F30}"/>
                </a:ext>
              </a:extLst>
            </p:cNvPr>
            <p:cNvCxnSpPr>
              <a:cxnSpLocks/>
            </p:cNvCxnSpPr>
            <p:nvPr/>
          </p:nvCxnSpPr>
          <p:spPr>
            <a:xfrm flipV="1">
              <a:off x="1984848"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6" name="Connecteur droit avec flèche 55">
              <a:extLst>
                <a:ext uri="{FF2B5EF4-FFF2-40B4-BE49-F238E27FC236}">
                  <a16:creationId xmlns:a16="http://schemas.microsoft.com/office/drawing/2014/main" id="{83D5C344-20A4-9EAD-90A4-9559B676E71B}"/>
                </a:ext>
              </a:extLst>
            </p:cNvPr>
            <p:cNvCxnSpPr>
              <a:cxnSpLocks/>
            </p:cNvCxnSpPr>
            <p:nvPr/>
          </p:nvCxnSpPr>
          <p:spPr>
            <a:xfrm flipH="1" flipV="1">
              <a:off x="5578776"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7" name="Connecteur droit avec flèche 56">
              <a:extLst>
                <a:ext uri="{FF2B5EF4-FFF2-40B4-BE49-F238E27FC236}">
                  <a16:creationId xmlns:a16="http://schemas.microsoft.com/office/drawing/2014/main" id="{A09876E2-F3EC-2759-25AE-21666AD8A555}"/>
                </a:ext>
              </a:extLst>
            </p:cNvPr>
            <p:cNvCxnSpPr>
              <a:cxnSpLocks/>
            </p:cNvCxnSpPr>
            <p:nvPr/>
          </p:nvCxnSpPr>
          <p:spPr>
            <a:xfrm flipH="1" flipV="1">
              <a:off x="1993291"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8" name="Connecteur droit avec flèche 57">
              <a:extLst>
                <a:ext uri="{FF2B5EF4-FFF2-40B4-BE49-F238E27FC236}">
                  <a16:creationId xmlns:a16="http://schemas.microsoft.com/office/drawing/2014/main" id="{6E59AF15-D028-5C02-84C0-D7EB7418A01D}"/>
                </a:ext>
              </a:extLst>
            </p:cNvPr>
            <p:cNvCxnSpPr>
              <a:cxnSpLocks/>
            </p:cNvCxnSpPr>
            <p:nvPr/>
          </p:nvCxnSpPr>
          <p:spPr>
            <a:xfrm flipV="1">
              <a:off x="1986667"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59" name="Rectangle 58">
            <a:extLst>
              <a:ext uri="{FF2B5EF4-FFF2-40B4-BE49-F238E27FC236}">
                <a16:creationId xmlns:a16="http://schemas.microsoft.com/office/drawing/2014/main" id="{5D5CD87F-8A95-D2A2-762B-6381BC0DF2A6}"/>
              </a:ext>
            </a:extLst>
          </p:cNvPr>
          <p:cNvSpPr/>
          <p:nvPr/>
        </p:nvSpPr>
        <p:spPr>
          <a:xfrm>
            <a:off x="0" y="703697"/>
            <a:ext cx="12192000" cy="6131413"/>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60" name="Groupe 59">
            <a:extLst>
              <a:ext uri="{FF2B5EF4-FFF2-40B4-BE49-F238E27FC236}">
                <a16:creationId xmlns:a16="http://schemas.microsoft.com/office/drawing/2014/main" id="{E96F2369-1C56-DA69-B5A8-B96265760961}"/>
              </a:ext>
            </a:extLst>
          </p:cNvPr>
          <p:cNvGrpSpPr/>
          <p:nvPr/>
        </p:nvGrpSpPr>
        <p:grpSpPr>
          <a:xfrm>
            <a:off x="380390" y="1724047"/>
            <a:ext cx="11431219" cy="4907607"/>
            <a:chOff x="416402" y="1875100"/>
            <a:chExt cx="11431219" cy="4907607"/>
          </a:xfrm>
        </p:grpSpPr>
        <p:sp>
          <p:nvSpPr>
            <p:cNvPr id="61" name="ZoneTexte 60">
              <a:extLst>
                <a:ext uri="{FF2B5EF4-FFF2-40B4-BE49-F238E27FC236}">
                  <a16:creationId xmlns:a16="http://schemas.microsoft.com/office/drawing/2014/main" id="{648517B3-3EA1-35A3-6184-3C46155F2441}"/>
                </a:ext>
              </a:extLst>
            </p:cNvPr>
            <p:cNvSpPr txBox="1"/>
            <p:nvPr/>
          </p:nvSpPr>
          <p:spPr>
            <a:xfrm>
              <a:off x="929891"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62" name="Rectangle 61">
              <a:extLst>
                <a:ext uri="{FF2B5EF4-FFF2-40B4-BE49-F238E27FC236}">
                  <a16:creationId xmlns:a16="http://schemas.microsoft.com/office/drawing/2014/main" id="{B0467A3E-13CE-2C48-5922-7AC4EE633D7B}"/>
                </a:ext>
              </a:extLst>
            </p:cNvPr>
            <p:cNvSpPr/>
            <p:nvPr/>
          </p:nvSpPr>
          <p:spPr>
            <a:xfrm>
              <a:off x="416402"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Convocation de la  réunion d’une</a:t>
              </a:r>
            </a:p>
            <a:p>
              <a:pPr algn="ctr"/>
              <a:r>
                <a:rPr lang="fr-FR" sz="2300" b="1" dirty="0">
                  <a:solidFill>
                    <a:schemeClr val="bg1"/>
                  </a:solidFill>
                  <a:latin typeface="Verdana" panose="020B0604030504040204" pitchFamily="34" charset="0"/>
                  <a:ea typeface="Verdana" panose="020B0604030504040204" pitchFamily="34" charset="0"/>
                </a:rPr>
                <a:t>CMP</a:t>
              </a:r>
            </a:p>
          </p:txBody>
        </p:sp>
        <p:sp>
          <p:nvSpPr>
            <p:cNvPr id="63" name="Ellipse 62">
              <a:extLst>
                <a:ext uri="{FF2B5EF4-FFF2-40B4-BE49-F238E27FC236}">
                  <a16:creationId xmlns:a16="http://schemas.microsoft.com/office/drawing/2014/main" id="{5A808007-178F-4440-1780-6C4610C8B751}"/>
                </a:ext>
              </a:extLst>
            </p:cNvPr>
            <p:cNvSpPr/>
            <p:nvPr/>
          </p:nvSpPr>
          <p:spPr>
            <a:xfrm>
              <a:off x="7601747"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64" name="Ellipse 63">
              <a:extLst>
                <a:ext uri="{FF2B5EF4-FFF2-40B4-BE49-F238E27FC236}">
                  <a16:creationId xmlns:a16="http://schemas.microsoft.com/office/drawing/2014/main" id="{F0F6FF80-C04A-C2B6-F288-FD8DD8B98709}"/>
                </a:ext>
              </a:extLst>
            </p:cNvPr>
            <p:cNvSpPr/>
            <p:nvPr/>
          </p:nvSpPr>
          <p:spPr>
            <a:xfrm>
              <a:off x="9957591"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65" name="Connecteur droit 64">
              <a:extLst>
                <a:ext uri="{FF2B5EF4-FFF2-40B4-BE49-F238E27FC236}">
                  <a16:creationId xmlns:a16="http://schemas.microsoft.com/office/drawing/2014/main" id="{E22A8D7B-AFE7-39DD-CB70-FE4561109DA6}"/>
                </a:ext>
              </a:extLst>
            </p:cNvPr>
            <p:cNvCxnSpPr>
              <a:cxnSpLocks/>
            </p:cNvCxnSpPr>
            <p:nvPr/>
          </p:nvCxnSpPr>
          <p:spPr>
            <a:xfrm flipH="1">
              <a:off x="10888808" y="2872817"/>
              <a:ext cx="13798" cy="30619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69C0ECEA-104E-F196-EA3C-B8300A773672}"/>
                </a:ext>
              </a:extLst>
            </p:cNvPr>
            <p:cNvSpPr txBox="1"/>
            <p:nvPr/>
          </p:nvSpPr>
          <p:spPr>
            <a:xfrm>
              <a:off x="7272642" y="3494747"/>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67" name="Connecteur droit 66">
              <a:extLst>
                <a:ext uri="{FF2B5EF4-FFF2-40B4-BE49-F238E27FC236}">
                  <a16:creationId xmlns:a16="http://schemas.microsoft.com/office/drawing/2014/main" id="{8C35F496-03B8-8626-4243-5E64A5147B9C}"/>
                </a:ext>
              </a:extLst>
            </p:cNvPr>
            <p:cNvCxnSpPr>
              <a:cxnSpLocks/>
            </p:cNvCxnSpPr>
            <p:nvPr/>
          </p:nvCxnSpPr>
          <p:spPr>
            <a:xfrm flipH="1">
              <a:off x="9832757" y="4889767"/>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Connecteur droit 67">
              <a:extLst>
                <a:ext uri="{FF2B5EF4-FFF2-40B4-BE49-F238E27FC236}">
                  <a16:creationId xmlns:a16="http://schemas.microsoft.com/office/drawing/2014/main" id="{C078B399-9C7B-3E87-C2D3-8FA7815327B2}"/>
                </a:ext>
              </a:extLst>
            </p:cNvPr>
            <p:cNvCxnSpPr>
              <a:cxnSpLocks/>
            </p:cNvCxnSpPr>
            <p:nvPr/>
          </p:nvCxnSpPr>
          <p:spPr>
            <a:xfrm flipH="1">
              <a:off x="9832757" y="3848690"/>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ZoneTexte 68">
              <a:extLst>
                <a:ext uri="{FF2B5EF4-FFF2-40B4-BE49-F238E27FC236}">
                  <a16:creationId xmlns:a16="http://schemas.microsoft.com/office/drawing/2014/main" id="{342A8D20-1F98-1E18-AD2C-024A67D04E00}"/>
                </a:ext>
              </a:extLst>
            </p:cNvPr>
            <p:cNvSpPr txBox="1"/>
            <p:nvPr/>
          </p:nvSpPr>
          <p:spPr>
            <a:xfrm>
              <a:off x="7272642" y="4535824"/>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70" name="Connecteur droit 69">
              <a:extLst>
                <a:ext uri="{FF2B5EF4-FFF2-40B4-BE49-F238E27FC236}">
                  <a16:creationId xmlns:a16="http://schemas.microsoft.com/office/drawing/2014/main" id="{AC5F7BD4-A0ED-C4E8-B368-A95DAB5B0456}"/>
                </a:ext>
              </a:extLst>
            </p:cNvPr>
            <p:cNvCxnSpPr>
              <a:cxnSpLocks/>
            </p:cNvCxnSpPr>
            <p:nvPr/>
          </p:nvCxnSpPr>
          <p:spPr>
            <a:xfrm flipH="1">
              <a:off x="9832757" y="5920933"/>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id="{67FF2BEA-69C3-24E2-4B87-49DD8A6C310A}"/>
                </a:ext>
              </a:extLst>
            </p:cNvPr>
            <p:cNvSpPr txBox="1"/>
            <p:nvPr/>
          </p:nvSpPr>
          <p:spPr>
            <a:xfrm>
              <a:off x="7284517" y="5566990"/>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sp>
          <p:nvSpPr>
            <p:cNvPr id="72" name="Rectangle 71">
              <a:extLst>
                <a:ext uri="{FF2B5EF4-FFF2-40B4-BE49-F238E27FC236}">
                  <a16:creationId xmlns:a16="http://schemas.microsoft.com/office/drawing/2014/main" id="{7971E6E1-5591-8621-86E4-2A9B96935293}"/>
                </a:ext>
              </a:extLst>
            </p:cNvPr>
            <p:cNvSpPr/>
            <p:nvPr/>
          </p:nvSpPr>
          <p:spPr>
            <a:xfrm>
              <a:off x="4060206"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Détermination de la composition</a:t>
              </a:r>
            </a:p>
            <a:p>
              <a:pPr algn="ctr"/>
              <a:r>
                <a:rPr lang="fr-FR" sz="2300" b="1" dirty="0">
                  <a:solidFill>
                    <a:schemeClr val="bg1"/>
                  </a:solidFill>
                  <a:latin typeface="Verdana" panose="020B0604030504040204" pitchFamily="34" charset="0"/>
                  <a:ea typeface="Verdana" panose="020B0604030504040204" pitchFamily="34" charset="0"/>
                </a:rPr>
                <a:t>du CMP</a:t>
              </a:r>
            </a:p>
          </p:txBody>
        </p:sp>
        <p:cxnSp>
          <p:nvCxnSpPr>
            <p:cNvPr id="73" name="Connecteur droit avec flèche 72">
              <a:extLst>
                <a:ext uri="{FF2B5EF4-FFF2-40B4-BE49-F238E27FC236}">
                  <a16:creationId xmlns:a16="http://schemas.microsoft.com/office/drawing/2014/main" id="{43E034A0-0329-F893-EFEF-1101B80C9702}"/>
                </a:ext>
              </a:extLst>
            </p:cNvPr>
            <p:cNvCxnSpPr>
              <a:cxnSpLocks/>
            </p:cNvCxnSpPr>
            <p:nvPr/>
          </p:nvCxnSpPr>
          <p:spPr>
            <a:xfrm flipH="1" flipV="1">
              <a:off x="1989103" y="3124261"/>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74" name="Connecteur droit avec flèche 73">
              <a:extLst>
                <a:ext uri="{FF2B5EF4-FFF2-40B4-BE49-F238E27FC236}">
                  <a16:creationId xmlns:a16="http://schemas.microsoft.com/office/drawing/2014/main" id="{60087F12-7A94-3C0D-55A4-40D69BA67B58}"/>
                </a:ext>
              </a:extLst>
            </p:cNvPr>
            <p:cNvCxnSpPr>
              <a:cxnSpLocks/>
            </p:cNvCxnSpPr>
            <p:nvPr/>
          </p:nvCxnSpPr>
          <p:spPr>
            <a:xfrm flipH="1" flipV="1">
              <a:off x="5576957"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75" name="ZoneTexte 74">
              <a:extLst>
                <a:ext uri="{FF2B5EF4-FFF2-40B4-BE49-F238E27FC236}">
                  <a16:creationId xmlns:a16="http://schemas.microsoft.com/office/drawing/2014/main" id="{633759E2-C28B-E103-B850-122CE55FEB01}"/>
                </a:ext>
              </a:extLst>
            </p:cNvPr>
            <p:cNvSpPr txBox="1"/>
            <p:nvPr/>
          </p:nvSpPr>
          <p:spPr>
            <a:xfrm>
              <a:off x="4567070"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76" name="ZoneTexte 75">
              <a:extLst>
                <a:ext uri="{FF2B5EF4-FFF2-40B4-BE49-F238E27FC236}">
                  <a16:creationId xmlns:a16="http://schemas.microsoft.com/office/drawing/2014/main" id="{0F2E492A-8E27-E38E-B4BE-8B7A0E52B800}"/>
                </a:ext>
              </a:extLst>
            </p:cNvPr>
            <p:cNvSpPr txBox="1"/>
            <p:nvPr/>
          </p:nvSpPr>
          <p:spPr>
            <a:xfrm>
              <a:off x="929847" y="5767044"/>
              <a:ext cx="2035086" cy="1015663"/>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Demande :</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Patronat</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Syndicat</a:t>
              </a:r>
            </a:p>
          </p:txBody>
        </p:sp>
        <p:sp>
          <p:nvSpPr>
            <p:cNvPr id="77" name="ZoneTexte 76">
              <a:extLst>
                <a:ext uri="{FF2B5EF4-FFF2-40B4-BE49-F238E27FC236}">
                  <a16:creationId xmlns:a16="http://schemas.microsoft.com/office/drawing/2014/main" id="{F7C7A80F-2C50-90F9-C150-FD7371652104}"/>
                </a:ext>
              </a:extLst>
            </p:cNvPr>
            <p:cNvSpPr txBox="1"/>
            <p:nvPr/>
          </p:nvSpPr>
          <p:spPr>
            <a:xfrm>
              <a:off x="929847" y="4730272"/>
              <a:ext cx="2301526" cy="707886"/>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Propre initiative</a:t>
              </a:r>
            </a:p>
            <a:p>
              <a:r>
                <a:rPr lang="fr-FR" sz="2000" dirty="0">
                  <a:solidFill>
                    <a:schemeClr val="bg1"/>
                  </a:solidFill>
                  <a:latin typeface="Verdana" panose="020B0604030504040204" pitchFamily="34" charset="0"/>
                  <a:ea typeface="Verdana" panose="020B0604030504040204" pitchFamily="34" charset="0"/>
                </a:rPr>
                <a:t>du Ministre</a:t>
              </a:r>
            </a:p>
          </p:txBody>
        </p:sp>
        <p:cxnSp>
          <p:nvCxnSpPr>
            <p:cNvPr id="78" name="Connecteur droit avec flèche 77">
              <a:extLst>
                <a:ext uri="{FF2B5EF4-FFF2-40B4-BE49-F238E27FC236}">
                  <a16:creationId xmlns:a16="http://schemas.microsoft.com/office/drawing/2014/main" id="{07B1CF67-34FB-C9E2-9146-8151900FB9CA}"/>
                </a:ext>
              </a:extLst>
            </p:cNvPr>
            <p:cNvCxnSpPr>
              <a:cxnSpLocks/>
            </p:cNvCxnSpPr>
            <p:nvPr/>
          </p:nvCxnSpPr>
          <p:spPr>
            <a:xfrm flipV="1">
              <a:off x="1982479" y="4397640"/>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79" name="ZoneTexte 78">
              <a:extLst>
                <a:ext uri="{FF2B5EF4-FFF2-40B4-BE49-F238E27FC236}">
                  <a16:creationId xmlns:a16="http://schemas.microsoft.com/office/drawing/2014/main" id="{22651AC4-5C1D-F28E-3992-92B918153E0C}"/>
                </a:ext>
              </a:extLst>
            </p:cNvPr>
            <p:cNvSpPr txBox="1"/>
            <p:nvPr/>
          </p:nvSpPr>
          <p:spPr>
            <a:xfrm>
              <a:off x="3325659" y="3043051"/>
              <a:ext cx="1144890" cy="707886"/>
            </a:xfrm>
            <a:prstGeom prst="rect">
              <a:avLst/>
            </a:prstGeom>
            <a:noFill/>
          </p:spPr>
          <p:txBody>
            <a:bodyPr wrap="square" rtlCol="0">
              <a:spAutoFit/>
            </a:bodyPr>
            <a:lstStyle/>
            <a:p>
              <a:pPr algn="ctr"/>
              <a:r>
                <a:rPr lang="fr-FR" sz="2000" dirty="0">
                  <a:solidFill>
                    <a:schemeClr val="bg1"/>
                  </a:solidFill>
                </a:rPr>
                <a:t>Art: 55</a:t>
              </a:r>
            </a:p>
            <a:p>
              <a:pPr algn="ctr"/>
              <a:r>
                <a:rPr lang="fr-FR" sz="2000" dirty="0">
                  <a:solidFill>
                    <a:schemeClr val="bg1"/>
                  </a:solidFill>
                </a:rPr>
                <a:t>CT</a:t>
              </a:r>
            </a:p>
          </p:txBody>
        </p:sp>
        <p:sp>
          <p:nvSpPr>
            <p:cNvPr id="80" name="ZoneTexte 79">
              <a:extLst>
                <a:ext uri="{FF2B5EF4-FFF2-40B4-BE49-F238E27FC236}">
                  <a16:creationId xmlns:a16="http://schemas.microsoft.com/office/drawing/2014/main" id="{12803221-B0FB-6EE2-FF2B-ECEA8DAC2F60}"/>
                </a:ext>
              </a:extLst>
            </p:cNvPr>
            <p:cNvSpPr txBox="1"/>
            <p:nvPr/>
          </p:nvSpPr>
          <p:spPr>
            <a:xfrm>
              <a:off x="1616300" y="5438158"/>
              <a:ext cx="662179" cy="446276"/>
            </a:xfrm>
            <a:prstGeom prst="rect">
              <a:avLst/>
            </a:prstGeom>
            <a:noFill/>
          </p:spPr>
          <p:txBody>
            <a:bodyPr wrap="square" rtlCol="0">
              <a:spAutoFit/>
            </a:bodyPr>
            <a:lstStyle/>
            <a:p>
              <a:r>
                <a:rPr lang="fr-FR" sz="2300" b="1" dirty="0">
                  <a:solidFill>
                    <a:schemeClr val="bg1"/>
                  </a:solidFill>
                </a:rPr>
                <a:t>Ou</a:t>
              </a:r>
            </a:p>
          </p:txBody>
        </p:sp>
        <p:cxnSp>
          <p:nvCxnSpPr>
            <p:cNvPr id="81" name="Connecteur droit avec flèche 80">
              <a:extLst>
                <a:ext uri="{FF2B5EF4-FFF2-40B4-BE49-F238E27FC236}">
                  <a16:creationId xmlns:a16="http://schemas.microsoft.com/office/drawing/2014/main" id="{32EBA089-2075-9E7E-47FB-B5FEC4B5A235}"/>
                </a:ext>
              </a:extLst>
            </p:cNvPr>
            <p:cNvCxnSpPr>
              <a:cxnSpLocks/>
            </p:cNvCxnSpPr>
            <p:nvPr/>
          </p:nvCxnSpPr>
          <p:spPr>
            <a:xfrm flipH="1" flipV="1">
              <a:off x="1991472"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2" name="Connecteur droit avec flèche 81">
              <a:extLst>
                <a:ext uri="{FF2B5EF4-FFF2-40B4-BE49-F238E27FC236}">
                  <a16:creationId xmlns:a16="http://schemas.microsoft.com/office/drawing/2014/main" id="{35C9BF6F-076F-F130-CD30-A96CC3BC40DB}"/>
                </a:ext>
              </a:extLst>
            </p:cNvPr>
            <p:cNvCxnSpPr>
              <a:cxnSpLocks/>
            </p:cNvCxnSpPr>
            <p:nvPr/>
          </p:nvCxnSpPr>
          <p:spPr>
            <a:xfrm flipV="1">
              <a:off x="1984848"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3" name="Connecteur droit avec flèche 82">
              <a:extLst>
                <a:ext uri="{FF2B5EF4-FFF2-40B4-BE49-F238E27FC236}">
                  <a16:creationId xmlns:a16="http://schemas.microsoft.com/office/drawing/2014/main" id="{66D9D0BD-622C-C4E5-7F0E-C5A4D427DFBA}"/>
                </a:ext>
              </a:extLst>
            </p:cNvPr>
            <p:cNvCxnSpPr>
              <a:cxnSpLocks/>
            </p:cNvCxnSpPr>
            <p:nvPr/>
          </p:nvCxnSpPr>
          <p:spPr>
            <a:xfrm flipH="1" flipV="1">
              <a:off x="5578776"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4" name="Connecteur droit avec flèche 83">
              <a:extLst>
                <a:ext uri="{FF2B5EF4-FFF2-40B4-BE49-F238E27FC236}">
                  <a16:creationId xmlns:a16="http://schemas.microsoft.com/office/drawing/2014/main" id="{5F7B55A0-F1F6-36B9-144F-887379300E1C}"/>
                </a:ext>
              </a:extLst>
            </p:cNvPr>
            <p:cNvCxnSpPr>
              <a:cxnSpLocks/>
            </p:cNvCxnSpPr>
            <p:nvPr/>
          </p:nvCxnSpPr>
          <p:spPr>
            <a:xfrm flipH="1" flipV="1">
              <a:off x="1993291"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5" name="Connecteur droit avec flèche 84">
              <a:extLst>
                <a:ext uri="{FF2B5EF4-FFF2-40B4-BE49-F238E27FC236}">
                  <a16:creationId xmlns:a16="http://schemas.microsoft.com/office/drawing/2014/main" id="{6EE3205C-05E5-384C-7EF7-E672917C1132}"/>
                </a:ext>
              </a:extLst>
            </p:cNvPr>
            <p:cNvCxnSpPr>
              <a:cxnSpLocks/>
            </p:cNvCxnSpPr>
            <p:nvPr/>
          </p:nvCxnSpPr>
          <p:spPr>
            <a:xfrm flipV="1">
              <a:off x="1986667"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86" name="Rectangle 85">
            <a:extLst>
              <a:ext uri="{FF2B5EF4-FFF2-40B4-BE49-F238E27FC236}">
                <a16:creationId xmlns:a16="http://schemas.microsoft.com/office/drawing/2014/main" id="{BA51D250-03F2-8AF3-119B-F6C10EFE96A1}"/>
              </a:ext>
            </a:extLst>
          </p:cNvPr>
          <p:cNvSpPr/>
          <p:nvPr/>
        </p:nvSpPr>
        <p:spPr>
          <a:xfrm>
            <a:off x="0" y="1386278"/>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87" name="Groupe 86">
            <a:extLst>
              <a:ext uri="{FF2B5EF4-FFF2-40B4-BE49-F238E27FC236}">
                <a16:creationId xmlns:a16="http://schemas.microsoft.com/office/drawing/2014/main" id="{51A81707-07B6-55E7-CB04-B3790DC1A36D}"/>
              </a:ext>
            </a:extLst>
          </p:cNvPr>
          <p:cNvGrpSpPr/>
          <p:nvPr/>
        </p:nvGrpSpPr>
        <p:grpSpPr>
          <a:xfrm>
            <a:off x="380390" y="1754527"/>
            <a:ext cx="11431219" cy="4907607"/>
            <a:chOff x="416402" y="1875100"/>
            <a:chExt cx="11431219" cy="4907607"/>
          </a:xfrm>
        </p:grpSpPr>
        <p:sp>
          <p:nvSpPr>
            <p:cNvPr id="88" name="ZoneTexte 87">
              <a:extLst>
                <a:ext uri="{FF2B5EF4-FFF2-40B4-BE49-F238E27FC236}">
                  <a16:creationId xmlns:a16="http://schemas.microsoft.com/office/drawing/2014/main" id="{3B414633-9E55-BBFE-D32E-D26676348905}"/>
                </a:ext>
              </a:extLst>
            </p:cNvPr>
            <p:cNvSpPr txBox="1"/>
            <p:nvPr/>
          </p:nvSpPr>
          <p:spPr>
            <a:xfrm>
              <a:off x="929891"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89" name="Rectangle 88">
              <a:extLst>
                <a:ext uri="{FF2B5EF4-FFF2-40B4-BE49-F238E27FC236}">
                  <a16:creationId xmlns:a16="http://schemas.microsoft.com/office/drawing/2014/main" id="{B7B03CFF-6DD4-7D0E-5CCA-991455FCE302}"/>
                </a:ext>
              </a:extLst>
            </p:cNvPr>
            <p:cNvSpPr/>
            <p:nvPr/>
          </p:nvSpPr>
          <p:spPr>
            <a:xfrm>
              <a:off x="416402"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Convocation de la  réunion d’une</a:t>
              </a:r>
            </a:p>
            <a:p>
              <a:pPr algn="ctr"/>
              <a:r>
                <a:rPr lang="fr-FR" sz="2300" b="1" dirty="0">
                  <a:solidFill>
                    <a:schemeClr val="bg1"/>
                  </a:solidFill>
                  <a:latin typeface="Verdana" panose="020B0604030504040204" pitchFamily="34" charset="0"/>
                  <a:ea typeface="Verdana" panose="020B0604030504040204" pitchFamily="34" charset="0"/>
                </a:rPr>
                <a:t>CMP</a:t>
              </a:r>
            </a:p>
          </p:txBody>
        </p:sp>
        <p:sp>
          <p:nvSpPr>
            <p:cNvPr id="90" name="Ellipse 89">
              <a:extLst>
                <a:ext uri="{FF2B5EF4-FFF2-40B4-BE49-F238E27FC236}">
                  <a16:creationId xmlns:a16="http://schemas.microsoft.com/office/drawing/2014/main" id="{4D44B026-6B3A-5122-95E2-439C7F8BDAC3}"/>
                </a:ext>
              </a:extLst>
            </p:cNvPr>
            <p:cNvSpPr/>
            <p:nvPr/>
          </p:nvSpPr>
          <p:spPr>
            <a:xfrm>
              <a:off x="7601747"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91" name="Ellipse 90">
              <a:extLst>
                <a:ext uri="{FF2B5EF4-FFF2-40B4-BE49-F238E27FC236}">
                  <a16:creationId xmlns:a16="http://schemas.microsoft.com/office/drawing/2014/main" id="{9D49D7FA-00A2-BEE9-C7EB-9387E8A4DD66}"/>
                </a:ext>
              </a:extLst>
            </p:cNvPr>
            <p:cNvSpPr/>
            <p:nvPr/>
          </p:nvSpPr>
          <p:spPr>
            <a:xfrm>
              <a:off x="9957591"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92" name="Connecteur droit 91">
              <a:extLst>
                <a:ext uri="{FF2B5EF4-FFF2-40B4-BE49-F238E27FC236}">
                  <a16:creationId xmlns:a16="http://schemas.microsoft.com/office/drawing/2014/main" id="{0570A564-10E8-34E9-04AE-A4D978EB4BF4}"/>
                </a:ext>
              </a:extLst>
            </p:cNvPr>
            <p:cNvCxnSpPr>
              <a:cxnSpLocks/>
            </p:cNvCxnSpPr>
            <p:nvPr/>
          </p:nvCxnSpPr>
          <p:spPr>
            <a:xfrm flipH="1">
              <a:off x="10888808" y="2872817"/>
              <a:ext cx="13798" cy="30619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ZoneTexte 92">
              <a:extLst>
                <a:ext uri="{FF2B5EF4-FFF2-40B4-BE49-F238E27FC236}">
                  <a16:creationId xmlns:a16="http://schemas.microsoft.com/office/drawing/2014/main" id="{D65091E6-14F1-0288-6EB6-B969F99C660E}"/>
                </a:ext>
              </a:extLst>
            </p:cNvPr>
            <p:cNvSpPr txBox="1"/>
            <p:nvPr/>
          </p:nvSpPr>
          <p:spPr>
            <a:xfrm>
              <a:off x="7272642" y="3494747"/>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94" name="Connecteur droit 93">
              <a:extLst>
                <a:ext uri="{FF2B5EF4-FFF2-40B4-BE49-F238E27FC236}">
                  <a16:creationId xmlns:a16="http://schemas.microsoft.com/office/drawing/2014/main" id="{9F1A9756-8CCE-3E7F-EC91-4CFE0CBE4BB6}"/>
                </a:ext>
              </a:extLst>
            </p:cNvPr>
            <p:cNvCxnSpPr>
              <a:cxnSpLocks/>
            </p:cNvCxnSpPr>
            <p:nvPr/>
          </p:nvCxnSpPr>
          <p:spPr>
            <a:xfrm flipH="1">
              <a:off x="9832757" y="4889767"/>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Connecteur droit 94">
              <a:extLst>
                <a:ext uri="{FF2B5EF4-FFF2-40B4-BE49-F238E27FC236}">
                  <a16:creationId xmlns:a16="http://schemas.microsoft.com/office/drawing/2014/main" id="{B6CA7670-42FD-53D8-870E-316594068860}"/>
                </a:ext>
              </a:extLst>
            </p:cNvPr>
            <p:cNvCxnSpPr>
              <a:cxnSpLocks/>
            </p:cNvCxnSpPr>
            <p:nvPr/>
          </p:nvCxnSpPr>
          <p:spPr>
            <a:xfrm flipH="1">
              <a:off x="9832757" y="3848690"/>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ZoneTexte 95">
              <a:extLst>
                <a:ext uri="{FF2B5EF4-FFF2-40B4-BE49-F238E27FC236}">
                  <a16:creationId xmlns:a16="http://schemas.microsoft.com/office/drawing/2014/main" id="{E544930E-8945-75D6-F58D-EB2738EE80A8}"/>
                </a:ext>
              </a:extLst>
            </p:cNvPr>
            <p:cNvSpPr txBox="1"/>
            <p:nvPr/>
          </p:nvSpPr>
          <p:spPr>
            <a:xfrm>
              <a:off x="7272642" y="4535824"/>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97" name="Connecteur droit 96">
              <a:extLst>
                <a:ext uri="{FF2B5EF4-FFF2-40B4-BE49-F238E27FC236}">
                  <a16:creationId xmlns:a16="http://schemas.microsoft.com/office/drawing/2014/main" id="{627B7739-EABA-013D-4292-5948AE0FE5DA}"/>
                </a:ext>
              </a:extLst>
            </p:cNvPr>
            <p:cNvCxnSpPr>
              <a:cxnSpLocks/>
            </p:cNvCxnSpPr>
            <p:nvPr/>
          </p:nvCxnSpPr>
          <p:spPr>
            <a:xfrm flipH="1">
              <a:off x="9832757" y="5920933"/>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ZoneTexte 97">
              <a:extLst>
                <a:ext uri="{FF2B5EF4-FFF2-40B4-BE49-F238E27FC236}">
                  <a16:creationId xmlns:a16="http://schemas.microsoft.com/office/drawing/2014/main" id="{BFCB77DC-AC56-C106-88AC-B71B53BDA2B4}"/>
                </a:ext>
              </a:extLst>
            </p:cNvPr>
            <p:cNvSpPr txBox="1"/>
            <p:nvPr/>
          </p:nvSpPr>
          <p:spPr>
            <a:xfrm>
              <a:off x="7284517" y="5566990"/>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sp>
          <p:nvSpPr>
            <p:cNvPr id="99" name="Rectangle 98">
              <a:extLst>
                <a:ext uri="{FF2B5EF4-FFF2-40B4-BE49-F238E27FC236}">
                  <a16:creationId xmlns:a16="http://schemas.microsoft.com/office/drawing/2014/main" id="{00361FAB-8BE8-F039-7382-4C296A2A22A3}"/>
                </a:ext>
              </a:extLst>
            </p:cNvPr>
            <p:cNvSpPr/>
            <p:nvPr/>
          </p:nvSpPr>
          <p:spPr>
            <a:xfrm>
              <a:off x="4060206"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Détermination de la composition</a:t>
              </a:r>
            </a:p>
            <a:p>
              <a:pPr algn="ctr"/>
              <a:r>
                <a:rPr lang="fr-FR" sz="2300" b="1" dirty="0">
                  <a:solidFill>
                    <a:schemeClr val="bg1"/>
                  </a:solidFill>
                  <a:latin typeface="Verdana" panose="020B0604030504040204" pitchFamily="34" charset="0"/>
                  <a:ea typeface="Verdana" panose="020B0604030504040204" pitchFamily="34" charset="0"/>
                </a:rPr>
                <a:t>du CMP</a:t>
              </a:r>
            </a:p>
          </p:txBody>
        </p:sp>
        <p:cxnSp>
          <p:nvCxnSpPr>
            <p:cNvPr id="100" name="Connecteur droit avec flèche 99">
              <a:extLst>
                <a:ext uri="{FF2B5EF4-FFF2-40B4-BE49-F238E27FC236}">
                  <a16:creationId xmlns:a16="http://schemas.microsoft.com/office/drawing/2014/main" id="{7F3FB413-EAFA-714A-C27C-737C0B7D7FEC}"/>
                </a:ext>
              </a:extLst>
            </p:cNvPr>
            <p:cNvCxnSpPr>
              <a:cxnSpLocks/>
            </p:cNvCxnSpPr>
            <p:nvPr/>
          </p:nvCxnSpPr>
          <p:spPr>
            <a:xfrm flipH="1" flipV="1">
              <a:off x="1989103" y="3124261"/>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01" name="Connecteur droit avec flèche 100">
              <a:extLst>
                <a:ext uri="{FF2B5EF4-FFF2-40B4-BE49-F238E27FC236}">
                  <a16:creationId xmlns:a16="http://schemas.microsoft.com/office/drawing/2014/main" id="{B7CC6D68-6BEF-B351-F328-33075840BFDE}"/>
                </a:ext>
              </a:extLst>
            </p:cNvPr>
            <p:cNvCxnSpPr>
              <a:cxnSpLocks/>
            </p:cNvCxnSpPr>
            <p:nvPr/>
          </p:nvCxnSpPr>
          <p:spPr>
            <a:xfrm flipH="1" flipV="1">
              <a:off x="5576957"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02" name="ZoneTexte 101">
              <a:extLst>
                <a:ext uri="{FF2B5EF4-FFF2-40B4-BE49-F238E27FC236}">
                  <a16:creationId xmlns:a16="http://schemas.microsoft.com/office/drawing/2014/main" id="{128D5E7B-A213-30DF-DE3E-C60B4F01C04E}"/>
                </a:ext>
              </a:extLst>
            </p:cNvPr>
            <p:cNvSpPr txBox="1"/>
            <p:nvPr/>
          </p:nvSpPr>
          <p:spPr>
            <a:xfrm>
              <a:off x="4567070"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103" name="ZoneTexte 102">
              <a:extLst>
                <a:ext uri="{FF2B5EF4-FFF2-40B4-BE49-F238E27FC236}">
                  <a16:creationId xmlns:a16="http://schemas.microsoft.com/office/drawing/2014/main" id="{005EC830-1782-3C50-C75B-A7AFD0D823D9}"/>
                </a:ext>
              </a:extLst>
            </p:cNvPr>
            <p:cNvSpPr txBox="1"/>
            <p:nvPr/>
          </p:nvSpPr>
          <p:spPr>
            <a:xfrm>
              <a:off x="929847" y="5767044"/>
              <a:ext cx="2035086" cy="1015663"/>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Demande :</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Patronat</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Syndicat</a:t>
              </a:r>
            </a:p>
          </p:txBody>
        </p:sp>
        <p:sp>
          <p:nvSpPr>
            <p:cNvPr id="104" name="ZoneTexte 103">
              <a:extLst>
                <a:ext uri="{FF2B5EF4-FFF2-40B4-BE49-F238E27FC236}">
                  <a16:creationId xmlns:a16="http://schemas.microsoft.com/office/drawing/2014/main" id="{52C7D1FC-188E-D0EA-A321-91058006D2C6}"/>
                </a:ext>
              </a:extLst>
            </p:cNvPr>
            <p:cNvSpPr txBox="1"/>
            <p:nvPr/>
          </p:nvSpPr>
          <p:spPr>
            <a:xfrm>
              <a:off x="929847" y="4730272"/>
              <a:ext cx="2301526" cy="707886"/>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Propre initiative</a:t>
              </a:r>
            </a:p>
            <a:p>
              <a:r>
                <a:rPr lang="fr-FR" sz="2000" dirty="0">
                  <a:solidFill>
                    <a:schemeClr val="bg1"/>
                  </a:solidFill>
                  <a:latin typeface="Verdana" panose="020B0604030504040204" pitchFamily="34" charset="0"/>
                  <a:ea typeface="Verdana" panose="020B0604030504040204" pitchFamily="34" charset="0"/>
                </a:rPr>
                <a:t>du Ministre</a:t>
              </a:r>
            </a:p>
          </p:txBody>
        </p:sp>
        <p:cxnSp>
          <p:nvCxnSpPr>
            <p:cNvPr id="105" name="Connecteur droit avec flèche 104">
              <a:extLst>
                <a:ext uri="{FF2B5EF4-FFF2-40B4-BE49-F238E27FC236}">
                  <a16:creationId xmlns:a16="http://schemas.microsoft.com/office/drawing/2014/main" id="{643BACF7-3F75-08C5-0A46-05E2A08A3DB8}"/>
                </a:ext>
              </a:extLst>
            </p:cNvPr>
            <p:cNvCxnSpPr>
              <a:cxnSpLocks/>
            </p:cNvCxnSpPr>
            <p:nvPr/>
          </p:nvCxnSpPr>
          <p:spPr>
            <a:xfrm flipV="1">
              <a:off x="1982479" y="4397640"/>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06" name="ZoneTexte 105">
              <a:extLst>
                <a:ext uri="{FF2B5EF4-FFF2-40B4-BE49-F238E27FC236}">
                  <a16:creationId xmlns:a16="http://schemas.microsoft.com/office/drawing/2014/main" id="{D08CBB34-C315-61E8-DB8B-E84E9294D852}"/>
                </a:ext>
              </a:extLst>
            </p:cNvPr>
            <p:cNvSpPr txBox="1"/>
            <p:nvPr/>
          </p:nvSpPr>
          <p:spPr>
            <a:xfrm>
              <a:off x="3325659" y="3043051"/>
              <a:ext cx="1144890" cy="707886"/>
            </a:xfrm>
            <a:prstGeom prst="rect">
              <a:avLst/>
            </a:prstGeom>
            <a:noFill/>
          </p:spPr>
          <p:txBody>
            <a:bodyPr wrap="square" rtlCol="0">
              <a:spAutoFit/>
            </a:bodyPr>
            <a:lstStyle/>
            <a:p>
              <a:pPr algn="ctr"/>
              <a:r>
                <a:rPr lang="fr-FR" sz="2000" dirty="0">
                  <a:solidFill>
                    <a:schemeClr val="bg1"/>
                  </a:solidFill>
                </a:rPr>
                <a:t>Art: 55</a:t>
              </a:r>
            </a:p>
            <a:p>
              <a:pPr algn="ctr"/>
              <a:r>
                <a:rPr lang="fr-FR" sz="2000" dirty="0">
                  <a:solidFill>
                    <a:schemeClr val="bg1"/>
                  </a:solidFill>
                </a:rPr>
                <a:t>CT</a:t>
              </a:r>
            </a:p>
          </p:txBody>
        </p:sp>
        <p:sp>
          <p:nvSpPr>
            <p:cNvPr id="107" name="ZoneTexte 106">
              <a:extLst>
                <a:ext uri="{FF2B5EF4-FFF2-40B4-BE49-F238E27FC236}">
                  <a16:creationId xmlns:a16="http://schemas.microsoft.com/office/drawing/2014/main" id="{8103E713-2992-5555-3443-366EA8282E40}"/>
                </a:ext>
              </a:extLst>
            </p:cNvPr>
            <p:cNvSpPr txBox="1"/>
            <p:nvPr/>
          </p:nvSpPr>
          <p:spPr>
            <a:xfrm>
              <a:off x="1616300" y="5438158"/>
              <a:ext cx="662179" cy="446276"/>
            </a:xfrm>
            <a:prstGeom prst="rect">
              <a:avLst/>
            </a:prstGeom>
            <a:noFill/>
          </p:spPr>
          <p:txBody>
            <a:bodyPr wrap="square" rtlCol="0">
              <a:spAutoFit/>
            </a:bodyPr>
            <a:lstStyle/>
            <a:p>
              <a:r>
                <a:rPr lang="fr-FR" sz="2300" b="1" dirty="0">
                  <a:solidFill>
                    <a:schemeClr val="bg1"/>
                  </a:solidFill>
                </a:rPr>
                <a:t>Ou</a:t>
              </a:r>
            </a:p>
          </p:txBody>
        </p:sp>
        <p:cxnSp>
          <p:nvCxnSpPr>
            <p:cNvPr id="108" name="Connecteur droit avec flèche 107">
              <a:extLst>
                <a:ext uri="{FF2B5EF4-FFF2-40B4-BE49-F238E27FC236}">
                  <a16:creationId xmlns:a16="http://schemas.microsoft.com/office/drawing/2014/main" id="{47769ECF-50EF-C8F5-5D94-85270D5DD073}"/>
                </a:ext>
              </a:extLst>
            </p:cNvPr>
            <p:cNvCxnSpPr>
              <a:cxnSpLocks/>
            </p:cNvCxnSpPr>
            <p:nvPr/>
          </p:nvCxnSpPr>
          <p:spPr>
            <a:xfrm flipH="1" flipV="1">
              <a:off x="1991472"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09" name="Connecteur droit avec flèche 108">
              <a:extLst>
                <a:ext uri="{FF2B5EF4-FFF2-40B4-BE49-F238E27FC236}">
                  <a16:creationId xmlns:a16="http://schemas.microsoft.com/office/drawing/2014/main" id="{835B5C6F-29B0-0E61-DE4A-139B9B52A311}"/>
                </a:ext>
              </a:extLst>
            </p:cNvPr>
            <p:cNvCxnSpPr>
              <a:cxnSpLocks/>
            </p:cNvCxnSpPr>
            <p:nvPr/>
          </p:nvCxnSpPr>
          <p:spPr>
            <a:xfrm flipV="1">
              <a:off x="1984848"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10" name="Connecteur droit avec flèche 109">
              <a:extLst>
                <a:ext uri="{FF2B5EF4-FFF2-40B4-BE49-F238E27FC236}">
                  <a16:creationId xmlns:a16="http://schemas.microsoft.com/office/drawing/2014/main" id="{27A37A25-14D8-4A37-0EC9-08866C84DAA6}"/>
                </a:ext>
              </a:extLst>
            </p:cNvPr>
            <p:cNvCxnSpPr>
              <a:cxnSpLocks/>
            </p:cNvCxnSpPr>
            <p:nvPr/>
          </p:nvCxnSpPr>
          <p:spPr>
            <a:xfrm flipH="1" flipV="1">
              <a:off x="5578776"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11" name="Connecteur droit avec flèche 110">
              <a:extLst>
                <a:ext uri="{FF2B5EF4-FFF2-40B4-BE49-F238E27FC236}">
                  <a16:creationId xmlns:a16="http://schemas.microsoft.com/office/drawing/2014/main" id="{B31C1F6B-D62B-6FCC-B368-E7B90936C445}"/>
                </a:ext>
              </a:extLst>
            </p:cNvPr>
            <p:cNvCxnSpPr>
              <a:cxnSpLocks/>
            </p:cNvCxnSpPr>
            <p:nvPr/>
          </p:nvCxnSpPr>
          <p:spPr>
            <a:xfrm flipH="1" flipV="1">
              <a:off x="1993291"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12" name="Connecteur droit avec flèche 111">
              <a:extLst>
                <a:ext uri="{FF2B5EF4-FFF2-40B4-BE49-F238E27FC236}">
                  <a16:creationId xmlns:a16="http://schemas.microsoft.com/office/drawing/2014/main" id="{48F6E03D-8D58-326D-5CFD-6457D323396C}"/>
                </a:ext>
              </a:extLst>
            </p:cNvPr>
            <p:cNvCxnSpPr>
              <a:cxnSpLocks/>
            </p:cNvCxnSpPr>
            <p:nvPr/>
          </p:nvCxnSpPr>
          <p:spPr>
            <a:xfrm flipV="1">
              <a:off x="1986667"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113" name="Rectangle 112">
            <a:extLst>
              <a:ext uri="{FF2B5EF4-FFF2-40B4-BE49-F238E27FC236}">
                <a16:creationId xmlns:a16="http://schemas.microsoft.com/office/drawing/2014/main" id="{DADF06D8-DE34-0EF8-F1C2-B675CD6F1575}"/>
              </a:ext>
            </a:extLst>
          </p:cNvPr>
          <p:cNvSpPr/>
          <p:nvPr/>
        </p:nvSpPr>
        <p:spPr>
          <a:xfrm>
            <a:off x="0" y="1437930"/>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14" name="Groupe 113">
            <a:extLst>
              <a:ext uri="{FF2B5EF4-FFF2-40B4-BE49-F238E27FC236}">
                <a16:creationId xmlns:a16="http://schemas.microsoft.com/office/drawing/2014/main" id="{EB24B55D-F44C-0B0B-9511-76C54EBC11E5}"/>
              </a:ext>
            </a:extLst>
          </p:cNvPr>
          <p:cNvGrpSpPr/>
          <p:nvPr/>
        </p:nvGrpSpPr>
        <p:grpSpPr>
          <a:xfrm>
            <a:off x="380390" y="1806179"/>
            <a:ext cx="11431219" cy="4907607"/>
            <a:chOff x="416402" y="1875100"/>
            <a:chExt cx="11431219" cy="4907607"/>
          </a:xfrm>
        </p:grpSpPr>
        <p:sp>
          <p:nvSpPr>
            <p:cNvPr id="115" name="ZoneTexte 114">
              <a:extLst>
                <a:ext uri="{FF2B5EF4-FFF2-40B4-BE49-F238E27FC236}">
                  <a16:creationId xmlns:a16="http://schemas.microsoft.com/office/drawing/2014/main" id="{0A5D0A80-86E7-154A-E63C-BC95F6E77132}"/>
                </a:ext>
              </a:extLst>
            </p:cNvPr>
            <p:cNvSpPr txBox="1"/>
            <p:nvPr/>
          </p:nvSpPr>
          <p:spPr>
            <a:xfrm>
              <a:off x="929891"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116" name="Rectangle 115">
              <a:extLst>
                <a:ext uri="{FF2B5EF4-FFF2-40B4-BE49-F238E27FC236}">
                  <a16:creationId xmlns:a16="http://schemas.microsoft.com/office/drawing/2014/main" id="{62E984DB-D727-B3E5-6DD7-F4C32A14D747}"/>
                </a:ext>
              </a:extLst>
            </p:cNvPr>
            <p:cNvSpPr/>
            <p:nvPr/>
          </p:nvSpPr>
          <p:spPr>
            <a:xfrm>
              <a:off x="416402"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Convocation de la  réunion d’une</a:t>
              </a:r>
            </a:p>
            <a:p>
              <a:pPr algn="ctr"/>
              <a:r>
                <a:rPr lang="fr-FR" sz="2300" b="1" dirty="0">
                  <a:solidFill>
                    <a:schemeClr val="bg1"/>
                  </a:solidFill>
                  <a:latin typeface="Verdana" panose="020B0604030504040204" pitchFamily="34" charset="0"/>
                  <a:ea typeface="Verdana" panose="020B0604030504040204" pitchFamily="34" charset="0"/>
                </a:rPr>
                <a:t>CMP</a:t>
              </a:r>
            </a:p>
          </p:txBody>
        </p:sp>
        <p:sp>
          <p:nvSpPr>
            <p:cNvPr id="117" name="Ellipse 116">
              <a:extLst>
                <a:ext uri="{FF2B5EF4-FFF2-40B4-BE49-F238E27FC236}">
                  <a16:creationId xmlns:a16="http://schemas.microsoft.com/office/drawing/2014/main" id="{A3EC9D70-61D6-A689-A0D2-DE133929F597}"/>
                </a:ext>
              </a:extLst>
            </p:cNvPr>
            <p:cNvSpPr/>
            <p:nvPr/>
          </p:nvSpPr>
          <p:spPr>
            <a:xfrm>
              <a:off x="7601747"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118" name="Ellipse 117">
              <a:extLst>
                <a:ext uri="{FF2B5EF4-FFF2-40B4-BE49-F238E27FC236}">
                  <a16:creationId xmlns:a16="http://schemas.microsoft.com/office/drawing/2014/main" id="{2F1869AC-8314-110B-7FC1-75FE1630A250}"/>
                </a:ext>
              </a:extLst>
            </p:cNvPr>
            <p:cNvSpPr/>
            <p:nvPr/>
          </p:nvSpPr>
          <p:spPr>
            <a:xfrm>
              <a:off x="9957591"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119" name="Connecteur droit 118">
              <a:extLst>
                <a:ext uri="{FF2B5EF4-FFF2-40B4-BE49-F238E27FC236}">
                  <a16:creationId xmlns:a16="http://schemas.microsoft.com/office/drawing/2014/main" id="{A811DBA1-352E-0D7D-2C3F-CF0EF39E4560}"/>
                </a:ext>
              </a:extLst>
            </p:cNvPr>
            <p:cNvCxnSpPr>
              <a:cxnSpLocks/>
            </p:cNvCxnSpPr>
            <p:nvPr/>
          </p:nvCxnSpPr>
          <p:spPr>
            <a:xfrm flipH="1">
              <a:off x="10888808" y="2872817"/>
              <a:ext cx="13798" cy="306197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ZoneTexte 119">
              <a:extLst>
                <a:ext uri="{FF2B5EF4-FFF2-40B4-BE49-F238E27FC236}">
                  <a16:creationId xmlns:a16="http://schemas.microsoft.com/office/drawing/2014/main" id="{10CA1656-A508-02BD-FEDE-DDBAF45501D0}"/>
                </a:ext>
              </a:extLst>
            </p:cNvPr>
            <p:cNvSpPr txBox="1"/>
            <p:nvPr/>
          </p:nvSpPr>
          <p:spPr>
            <a:xfrm>
              <a:off x="7272642" y="3494747"/>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121" name="Connecteur droit 120">
              <a:extLst>
                <a:ext uri="{FF2B5EF4-FFF2-40B4-BE49-F238E27FC236}">
                  <a16:creationId xmlns:a16="http://schemas.microsoft.com/office/drawing/2014/main" id="{27A5C99B-2055-6F7D-F7B5-A2879DE54439}"/>
                </a:ext>
              </a:extLst>
            </p:cNvPr>
            <p:cNvCxnSpPr>
              <a:cxnSpLocks/>
            </p:cNvCxnSpPr>
            <p:nvPr/>
          </p:nvCxnSpPr>
          <p:spPr>
            <a:xfrm flipH="1">
              <a:off x="9832757" y="4889767"/>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Connecteur droit 121">
              <a:extLst>
                <a:ext uri="{FF2B5EF4-FFF2-40B4-BE49-F238E27FC236}">
                  <a16:creationId xmlns:a16="http://schemas.microsoft.com/office/drawing/2014/main" id="{DBCA560A-2640-4943-539A-511008E7872E}"/>
                </a:ext>
              </a:extLst>
            </p:cNvPr>
            <p:cNvCxnSpPr>
              <a:cxnSpLocks/>
            </p:cNvCxnSpPr>
            <p:nvPr/>
          </p:nvCxnSpPr>
          <p:spPr>
            <a:xfrm flipH="1">
              <a:off x="9832757" y="3848690"/>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ZoneTexte 122">
              <a:extLst>
                <a:ext uri="{FF2B5EF4-FFF2-40B4-BE49-F238E27FC236}">
                  <a16:creationId xmlns:a16="http://schemas.microsoft.com/office/drawing/2014/main" id="{096BB724-99FE-9F7A-972C-A08A9C42A7FA}"/>
                </a:ext>
              </a:extLst>
            </p:cNvPr>
            <p:cNvSpPr txBox="1"/>
            <p:nvPr/>
          </p:nvSpPr>
          <p:spPr>
            <a:xfrm>
              <a:off x="7272642" y="4535824"/>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124" name="Connecteur droit 123">
              <a:extLst>
                <a:ext uri="{FF2B5EF4-FFF2-40B4-BE49-F238E27FC236}">
                  <a16:creationId xmlns:a16="http://schemas.microsoft.com/office/drawing/2014/main" id="{55338FC6-D4BD-D4EF-F0BD-3359E3F41A26}"/>
                </a:ext>
              </a:extLst>
            </p:cNvPr>
            <p:cNvCxnSpPr>
              <a:cxnSpLocks/>
            </p:cNvCxnSpPr>
            <p:nvPr/>
          </p:nvCxnSpPr>
          <p:spPr>
            <a:xfrm flipH="1">
              <a:off x="9832757" y="5920933"/>
              <a:ext cx="10698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ZoneTexte 124">
              <a:extLst>
                <a:ext uri="{FF2B5EF4-FFF2-40B4-BE49-F238E27FC236}">
                  <a16:creationId xmlns:a16="http://schemas.microsoft.com/office/drawing/2014/main" id="{42B8EAEF-493A-F9D5-494B-D7AE5E8066F3}"/>
                </a:ext>
              </a:extLst>
            </p:cNvPr>
            <p:cNvSpPr txBox="1"/>
            <p:nvPr/>
          </p:nvSpPr>
          <p:spPr>
            <a:xfrm>
              <a:off x="7284517" y="5566990"/>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sp>
          <p:nvSpPr>
            <p:cNvPr id="126" name="Rectangle 125">
              <a:extLst>
                <a:ext uri="{FF2B5EF4-FFF2-40B4-BE49-F238E27FC236}">
                  <a16:creationId xmlns:a16="http://schemas.microsoft.com/office/drawing/2014/main" id="{EB376526-2884-D32D-180C-7DF5EBF72467}"/>
                </a:ext>
              </a:extLst>
            </p:cNvPr>
            <p:cNvSpPr/>
            <p:nvPr/>
          </p:nvSpPr>
          <p:spPr>
            <a:xfrm>
              <a:off x="4060206"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Détermination de la composition</a:t>
              </a:r>
            </a:p>
            <a:p>
              <a:pPr algn="ctr"/>
              <a:r>
                <a:rPr lang="fr-FR" sz="2300" b="1" dirty="0">
                  <a:solidFill>
                    <a:schemeClr val="bg1"/>
                  </a:solidFill>
                  <a:latin typeface="Verdana" panose="020B0604030504040204" pitchFamily="34" charset="0"/>
                  <a:ea typeface="Verdana" panose="020B0604030504040204" pitchFamily="34" charset="0"/>
                </a:rPr>
                <a:t>du CMP</a:t>
              </a:r>
            </a:p>
          </p:txBody>
        </p:sp>
        <p:cxnSp>
          <p:nvCxnSpPr>
            <p:cNvPr id="127" name="Connecteur droit avec flèche 126">
              <a:extLst>
                <a:ext uri="{FF2B5EF4-FFF2-40B4-BE49-F238E27FC236}">
                  <a16:creationId xmlns:a16="http://schemas.microsoft.com/office/drawing/2014/main" id="{757C3B5C-E477-9617-C813-A6C0E1DB396A}"/>
                </a:ext>
              </a:extLst>
            </p:cNvPr>
            <p:cNvCxnSpPr>
              <a:cxnSpLocks/>
            </p:cNvCxnSpPr>
            <p:nvPr/>
          </p:nvCxnSpPr>
          <p:spPr>
            <a:xfrm flipH="1" flipV="1">
              <a:off x="1989103" y="3124261"/>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28" name="Connecteur droit avec flèche 127">
              <a:extLst>
                <a:ext uri="{FF2B5EF4-FFF2-40B4-BE49-F238E27FC236}">
                  <a16:creationId xmlns:a16="http://schemas.microsoft.com/office/drawing/2014/main" id="{0CB18691-91CD-9923-4AF1-8A368181AC12}"/>
                </a:ext>
              </a:extLst>
            </p:cNvPr>
            <p:cNvCxnSpPr>
              <a:cxnSpLocks/>
            </p:cNvCxnSpPr>
            <p:nvPr/>
          </p:nvCxnSpPr>
          <p:spPr>
            <a:xfrm flipH="1" flipV="1">
              <a:off x="5576957"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29" name="ZoneTexte 128">
              <a:extLst>
                <a:ext uri="{FF2B5EF4-FFF2-40B4-BE49-F238E27FC236}">
                  <a16:creationId xmlns:a16="http://schemas.microsoft.com/office/drawing/2014/main" id="{8CE8C0A0-B58C-7BF5-5499-1882FB0D601F}"/>
                </a:ext>
              </a:extLst>
            </p:cNvPr>
            <p:cNvSpPr txBox="1"/>
            <p:nvPr/>
          </p:nvSpPr>
          <p:spPr>
            <a:xfrm>
              <a:off x="4567070"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130" name="ZoneTexte 129">
              <a:extLst>
                <a:ext uri="{FF2B5EF4-FFF2-40B4-BE49-F238E27FC236}">
                  <a16:creationId xmlns:a16="http://schemas.microsoft.com/office/drawing/2014/main" id="{98122112-E0FD-30B8-1F45-FD6C32E8C1F3}"/>
                </a:ext>
              </a:extLst>
            </p:cNvPr>
            <p:cNvSpPr txBox="1"/>
            <p:nvPr/>
          </p:nvSpPr>
          <p:spPr>
            <a:xfrm>
              <a:off x="929847" y="5767044"/>
              <a:ext cx="2035086" cy="1015663"/>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Demande :</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Patronat</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Syndicat</a:t>
              </a:r>
            </a:p>
          </p:txBody>
        </p:sp>
        <p:sp>
          <p:nvSpPr>
            <p:cNvPr id="131" name="ZoneTexte 130">
              <a:extLst>
                <a:ext uri="{FF2B5EF4-FFF2-40B4-BE49-F238E27FC236}">
                  <a16:creationId xmlns:a16="http://schemas.microsoft.com/office/drawing/2014/main" id="{CF51D85B-049F-F167-F699-F961A2DF5384}"/>
                </a:ext>
              </a:extLst>
            </p:cNvPr>
            <p:cNvSpPr txBox="1"/>
            <p:nvPr/>
          </p:nvSpPr>
          <p:spPr>
            <a:xfrm>
              <a:off x="929847" y="4730272"/>
              <a:ext cx="2301526" cy="707886"/>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Propre initiative</a:t>
              </a:r>
            </a:p>
            <a:p>
              <a:r>
                <a:rPr lang="fr-FR" sz="2000" dirty="0">
                  <a:solidFill>
                    <a:schemeClr val="bg1"/>
                  </a:solidFill>
                  <a:latin typeface="Verdana" panose="020B0604030504040204" pitchFamily="34" charset="0"/>
                  <a:ea typeface="Verdana" panose="020B0604030504040204" pitchFamily="34" charset="0"/>
                </a:rPr>
                <a:t>du Ministre</a:t>
              </a:r>
            </a:p>
          </p:txBody>
        </p:sp>
        <p:cxnSp>
          <p:nvCxnSpPr>
            <p:cNvPr id="132" name="Connecteur droit avec flèche 131">
              <a:extLst>
                <a:ext uri="{FF2B5EF4-FFF2-40B4-BE49-F238E27FC236}">
                  <a16:creationId xmlns:a16="http://schemas.microsoft.com/office/drawing/2014/main" id="{C0B0C45B-4DBF-1FCC-0C8E-7BDF66D1F976}"/>
                </a:ext>
              </a:extLst>
            </p:cNvPr>
            <p:cNvCxnSpPr>
              <a:cxnSpLocks/>
            </p:cNvCxnSpPr>
            <p:nvPr/>
          </p:nvCxnSpPr>
          <p:spPr>
            <a:xfrm flipV="1">
              <a:off x="1982479" y="4397640"/>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33" name="ZoneTexte 132">
              <a:extLst>
                <a:ext uri="{FF2B5EF4-FFF2-40B4-BE49-F238E27FC236}">
                  <a16:creationId xmlns:a16="http://schemas.microsoft.com/office/drawing/2014/main" id="{3F573E0D-CEA1-8326-75D7-351078F3C5EE}"/>
                </a:ext>
              </a:extLst>
            </p:cNvPr>
            <p:cNvSpPr txBox="1"/>
            <p:nvPr/>
          </p:nvSpPr>
          <p:spPr>
            <a:xfrm>
              <a:off x="3325659" y="3043051"/>
              <a:ext cx="1144890" cy="707886"/>
            </a:xfrm>
            <a:prstGeom prst="rect">
              <a:avLst/>
            </a:prstGeom>
            <a:noFill/>
          </p:spPr>
          <p:txBody>
            <a:bodyPr wrap="square" rtlCol="0">
              <a:spAutoFit/>
            </a:bodyPr>
            <a:lstStyle/>
            <a:p>
              <a:pPr algn="ctr"/>
              <a:r>
                <a:rPr lang="fr-FR" sz="2000" dirty="0">
                  <a:solidFill>
                    <a:schemeClr val="bg1"/>
                  </a:solidFill>
                </a:rPr>
                <a:t>Art: 55</a:t>
              </a:r>
            </a:p>
            <a:p>
              <a:pPr algn="ctr"/>
              <a:r>
                <a:rPr lang="fr-FR" sz="2000" dirty="0">
                  <a:solidFill>
                    <a:schemeClr val="bg1"/>
                  </a:solidFill>
                </a:rPr>
                <a:t>CT</a:t>
              </a:r>
            </a:p>
          </p:txBody>
        </p:sp>
        <p:sp>
          <p:nvSpPr>
            <p:cNvPr id="134" name="ZoneTexte 133">
              <a:extLst>
                <a:ext uri="{FF2B5EF4-FFF2-40B4-BE49-F238E27FC236}">
                  <a16:creationId xmlns:a16="http://schemas.microsoft.com/office/drawing/2014/main" id="{AB053959-89FD-E923-F479-50AC9077F178}"/>
                </a:ext>
              </a:extLst>
            </p:cNvPr>
            <p:cNvSpPr txBox="1"/>
            <p:nvPr/>
          </p:nvSpPr>
          <p:spPr>
            <a:xfrm>
              <a:off x="1616300" y="5438158"/>
              <a:ext cx="662179" cy="446276"/>
            </a:xfrm>
            <a:prstGeom prst="rect">
              <a:avLst/>
            </a:prstGeom>
            <a:noFill/>
          </p:spPr>
          <p:txBody>
            <a:bodyPr wrap="square" rtlCol="0">
              <a:spAutoFit/>
            </a:bodyPr>
            <a:lstStyle/>
            <a:p>
              <a:r>
                <a:rPr lang="fr-FR" sz="2300" b="1" dirty="0">
                  <a:solidFill>
                    <a:schemeClr val="bg1"/>
                  </a:solidFill>
                </a:rPr>
                <a:t>Ou</a:t>
              </a:r>
            </a:p>
          </p:txBody>
        </p:sp>
        <p:cxnSp>
          <p:nvCxnSpPr>
            <p:cNvPr id="135" name="Connecteur droit avec flèche 134">
              <a:extLst>
                <a:ext uri="{FF2B5EF4-FFF2-40B4-BE49-F238E27FC236}">
                  <a16:creationId xmlns:a16="http://schemas.microsoft.com/office/drawing/2014/main" id="{8ADA9A1D-9D6A-0776-A8F6-CB0DF22A27B5}"/>
                </a:ext>
              </a:extLst>
            </p:cNvPr>
            <p:cNvCxnSpPr>
              <a:cxnSpLocks/>
            </p:cNvCxnSpPr>
            <p:nvPr/>
          </p:nvCxnSpPr>
          <p:spPr>
            <a:xfrm flipH="1" flipV="1">
              <a:off x="1991472"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6" name="Connecteur droit avec flèche 135">
              <a:extLst>
                <a:ext uri="{FF2B5EF4-FFF2-40B4-BE49-F238E27FC236}">
                  <a16:creationId xmlns:a16="http://schemas.microsoft.com/office/drawing/2014/main" id="{60B76CAB-60B8-5838-9C19-2F278ACF4455}"/>
                </a:ext>
              </a:extLst>
            </p:cNvPr>
            <p:cNvCxnSpPr>
              <a:cxnSpLocks/>
            </p:cNvCxnSpPr>
            <p:nvPr/>
          </p:nvCxnSpPr>
          <p:spPr>
            <a:xfrm flipV="1">
              <a:off x="1984848"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7" name="Connecteur droit avec flèche 136">
              <a:extLst>
                <a:ext uri="{FF2B5EF4-FFF2-40B4-BE49-F238E27FC236}">
                  <a16:creationId xmlns:a16="http://schemas.microsoft.com/office/drawing/2014/main" id="{75AAC686-5903-F50D-5CD2-18C46E220108}"/>
                </a:ext>
              </a:extLst>
            </p:cNvPr>
            <p:cNvCxnSpPr>
              <a:cxnSpLocks/>
            </p:cNvCxnSpPr>
            <p:nvPr/>
          </p:nvCxnSpPr>
          <p:spPr>
            <a:xfrm flipH="1" flipV="1">
              <a:off x="5578776"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8" name="Connecteur droit avec flèche 137">
              <a:extLst>
                <a:ext uri="{FF2B5EF4-FFF2-40B4-BE49-F238E27FC236}">
                  <a16:creationId xmlns:a16="http://schemas.microsoft.com/office/drawing/2014/main" id="{61F52677-04A8-5337-3E30-34D503D996B5}"/>
                </a:ext>
              </a:extLst>
            </p:cNvPr>
            <p:cNvCxnSpPr>
              <a:cxnSpLocks/>
            </p:cNvCxnSpPr>
            <p:nvPr/>
          </p:nvCxnSpPr>
          <p:spPr>
            <a:xfrm flipH="1" flipV="1">
              <a:off x="1993291"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9" name="Connecteur droit avec flèche 138">
              <a:extLst>
                <a:ext uri="{FF2B5EF4-FFF2-40B4-BE49-F238E27FC236}">
                  <a16:creationId xmlns:a16="http://schemas.microsoft.com/office/drawing/2014/main" id="{E1157DE2-FEEF-81E1-DDD1-65A50D6C2BEB}"/>
                </a:ext>
              </a:extLst>
            </p:cNvPr>
            <p:cNvCxnSpPr>
              <a:cxnSpLocks/>
            </p:cNvCxnSpPr>
            <p:nvPr/>
          </p:nvCxnSpPr>
          <p:spPr>
            <a:xfrm flipV="1">
              <a:off x="1986667"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40" name="Connecteur droit avec flèche 139">
              <a:extLst>
                <a:ext uri="{FF2B5EF4-FFF2-40B4-BE49-F238E27FC236}">
                  <a16:creationId xmlns:a16="http://schemas.microsoft.com/office/drawing/2014/main" id="{CD1429BF-91AA-44E8-E362-76F42FC57E30}"/>
                </a:ext>
              </a:extLst>
            </p:cNvPr>
            <p:cNvCxnSpPr>
              <a:cxnSpLocks/>
            </p:cNvCxnSpPr>
            <p:nvPr/>
          </p:nvCxnSpPr>
          <p:spPr>
            <a:xfrm flipH="1" flipV="1">
              <a:off x="1992128"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41" name="Connecteur droit avec flèche 140">
              <a:extLst>
                <a:ext uri="{FF2B5EF4-FFF2-40B4-BE49-F238E27FC236}">
                  <a16:creationId xmlns:a16="http://schemas.microsoft.com/office/drawing/2014/main" id="{596EEDBB-7005-07B3-7EBD-CF171889366D}"/>
                </a:ext>
              </a:extLst>
            </p:cNvPr>
            <p:cNvCxnSpPr>
              <a:cxnSpLocks/>
            </p:cNvCxnSpPr>
            <p:nvPr/>
          </p:nvCxnSpPr>
          <p:spPr>
            <a:xfrm flipV="1">
              <a:off x="1985504"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42" name="Connecteur droit avec flèche 141">
              <a:extLst>
                <a:ext uri="{FF2B5EF4-FFF2-40B4-BE49-F238E27FC236}">
                  <a16:creationId xmlns:a16="http://schemas.microsoft.com/office/drawing/2014/main" id="{2496654B-1E1B-74DC-8B66-A332882592C3}"/>
                </a:ext>
              </a:extLst>
            </p:cNvPr>
            <p:cNvCxnSpPr>
              <a:cxnSpLocks/>
            </p:cNvCxnSpPr>
            <p:nvPr/>
          </p:nvCxnSpPr>
          <p:spPr>
            <a:xfrm flipH="1" flipV="1">
              <a:off x="5577399" y="3099185"/>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43" name="Connecteur droit avec flèche 142">
              <a:extLst>
                <a:ext uri="{FF2B5EF4-FFF2-40B4-BE49-F238E27FC236}">
                  <a16:creationId xmlns:a16="http://schemas.microsoft.com/office/drawing/2014/main" id="{F85C551A-7692-06B0-43BE-224271372892}"/>
                </a:ext>
              </a:extLst>
            </p:cNvPr>
            <p:cNvCxnSpPr>
              <a:cxnSpLocks/>
            </p:cNvCxnSpPr>
            <p:nvPr/>
          </p:nvCxnSpPr>
          <p:spPr>
            <a:xfrm flipH="1" flipV="1">
              <a:off x="1990751" y="3128013"/>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44" name="Connecteur droit avec flèche 143">
              <a:extLst>
                <a:ext uri="{FF2B5EF4-FFF2-40B4-BE49-F238E27FC236}">
                  <a16:creationId xmlns:a16="http://schemas.microsoft.com/office/drawing/2014/main" id="{A5D855C0-FEC5-F1CB-00F8-9CE8CF5FA334}"/>
                </a:ext>
              </a:extLst>
            </p:cNvPr>
            <p:cNvCxnSpPr>
              <a:cxnSpLocks/>
            </p:cNvCxnSpPr>
            <p:nvPr/>
          </p:nvCxnSpPr>
          <p:spPr>
            <a:xfrm flipV="1">
              <a:off x="1984127" y="4401392"/>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145" name="Rectangle 144">
            <a:extLst>
              <a:ext uri="{FF2B5EF4-FFF2-40B4-BE49-F238E27FC236}">
                <a16:creationId xmlns:a16="http://schemas.microsoft.com/office/drawing/2014/main" id="{6A97D63F-1B51-035B-CAA1-2BE9FD52489A}"/>
              </a:ext>
            </a:extLst>
          </p:cNvPr>
          <p:cNvSpPr/>
          <p:nvPr/>
        </p:nvSpPr>
        <p:spPr>
          <a:xfrm>
            <a:off x="0" y="1645115"/>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46" name="Groupe 145">
            <a:extLst>
              <a:ext uri="{FF2B5EF4-FFF2-40B4-BE49-F238E27FC236}">
                <a16:creationId xmlns:a16="http://schemas.microsoft.com/office/drawing/2014/main" id="{87BDA43A-1AB7-7652-32A4-8A8B301A1535}"/>
              </a:ext>
            </a:extLst>
          </p:cNvPr>
          <p:cNvGrpSpPr/>
          <p:nvPr/>
        </p:nvGrpSpPr>
        <p:grpSpPr>
          <a:xfrm>
            <a:off x="380390" y="1977984"/>
            <a:ext cx="11431219" cy="4907607"/>
            <a:chOff x="416402" y="1875100"/>
            <a:chExt cx="11431219" cy="4907607"/>
          </a:xfrm>
        </p:grpSpPr>
        <p:sp>
          <p:nvSpPr>
            <p:cNvPr id="147" name="ZoneTexte 146">
              <a:extLst>
                <a:ext uri="{FF2B5EF4-FFF2-40B4-BE49-F238E27FC236}">
                  <a16:creationId xmlns:a16="http://schemas.microsoft.com/office/drawing/2014/main" id="{0B6FCABE-DBB9-48EC-8130-5AF99B5070D5}"/>
                </a:ext>
              </a:extLst>
            </p:cNvPr>
            <p:cNvSpPr txBox="1"/>
            <p:nvPr/>
          </p:nvSpPr>
          <p:spPr>
            <a:xfrm>
              <a:off x="929891"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148" name="Rectangle 147">
              <a:extLst>
                <a:ext uri="{FF2B5EF4-FFF2-40B4-BE49-F238E27FC236}">
                  <a16:creationId xmlns:a16="http://schemas.microsoft.com/office/drawing/2014/main" id="{2C607301-A96B-A33B-3FC4-6E27DEE0BC1D}"/>
                </a:ext>
              </a:extLst>
            </p:cNvPr>
            <p:cNvSpPr/>
            <p:nvPr/>
          </p:nvSpPr>
          <p:spPr>
            <a:xfrm>
              <a:off x="416402"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Convocation de la  réunion d’une</a:t>
              </a:r>
            </a:p>
            <a:p>
              <a:pPr algn="ctr"/>
              <a:r>
                <a:rPr lang="fr-FR" sz="2300" b="1" dirty="0">
                  <a:solidFill>
                    <a:schemeClr val="bg1"/>
                  </a:solidFill>
                  <a:latin typeface="Verdana" panose="020B0604030504040204" pitchFamily="34" charset="0"/>
                  <a:ea typeface="Verdana" panose="020B0604030504040204" pitchFamily="34" charset="0"/>
                </a:rPr>
                <a:t>CMP</a:t>
              </a:r>
            </a:p>
          </p:txBody>
        </p:sp>
        <p:sp>
          <p:nvSpPr>
            <p:cNvPr id="149" name="Ellipse 148">
              <a:extLst>
                <a:ext uri="{FF2B5EF4-FFF2-40B4-BE49-F238E27FC236}">
                  <a16:creationId xmlns:a16="http://schemas.microsoft.com/office/drawing/2014/main" id="{BB76AF5F-1D3C-4300-6037-9902A0B0D9C5}"/>
                </a:ext>
              </a:extLst>
            </p:cNvPr>
            <p:cNvSpPr/>
            <p:nvPr/>
          </p:nvSpPr>
          <p:spPr>
            <a:xfrm>
              <a:off x="7601747"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Négo-</a:t>
              </a:r>
            </a:p>
            <a:p>
              <a:pPr algn="ctr"/>
              <a:r>
                <a:rPr lang="fr-FR" sz="2300" b="1" dirty="0" err="1">
                  <a:solidFill>
                    <a:schemeClr val="bg1"/>
                  </a:solidFill>
                  <a:latin typeface="Verdana" panose="020B0604030504040204" pitchFamily="34" charset="0"/>
                  <a:ea typeface="Verdana" panose="020B0604030504040204" pitchFamily="34" charset="0"/>
                </a:rPr>
                <a:t>ciation</a:t>
              </a:r>
              <a:endParaRPr lang="fr-FR" sz="2300" b="1" dirty="0">
                <a:solidFill>
                  <a:schemeClr val="bg1"/>
                </a:solidFill>
                <a:latin typeface="Verdana" panose="020B0604030504040204" pitchFamily="34" charset="0"/>
                <a:ea typeface="Verdana" panose="020B0604030504040204" pitchFamily="34" charset="0"/>
              </a:endParaRPr>
            </a:p>
          </p:txBody>
        </p:sp>
        <p:sp>
          <p:nvSpPr>
            <p:cNvPr id="150" name="Ellipse 149">
              <a:extLst>
                <a:ext uri="{FF2B5EF4-FFF2-40B4-BE49-F238E27FC236}">
                  <a16:creationId xmlns:a16="http://schemas.microsoft.com/office/drawing/2014/main" id="{260D5BF2-0DA5-C0F4-F017-C1C664EB1A11}"/>
                </a:ext>
              </a:extLst>
            </p:cNvPr>
            <p:cNvSpPr/>
            <p:nvPr/>
          </p:nvSpPr>
          <p:spPr>
            <a:xfrm>
              <a:off x="9957591" y="1918710"/>
              <a:ext cx="1890030" cy="954107"/>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Accord</a:t>
              </a:r>
            </a:p>
          </p:txBody>
        </p:sp>
        <p:cxnSp>
          <p:nvCxnSpPr>
            <p:cNvPr id="151" name="Connecteur droit 150">
              <a:extLst>
                <a:ext uri="{FF2B5EF4-FFF2-40B4-BE49-F238E27FC236}">
                  <a16:creationId xmlns:a16="http://schemas.microsoft.com/office/drawing/2014/main" id="{B308068B-29CC-2C9B-2764-3FA2A707DB93}"/>
                </a:ext>
              </a:extLst>
            </p:cNvPr>
            <p:cNvCxnSpPr>
              <a:cxnSpLocks/>
            </p:cNvCxnSpPr>
            <p:nvPr/>
          </p:nvCxnSpPr>
          <p:spPr>
            <a:xfrm flipH="1">
              <a:off x="10888808" y="2872817"/>
              <a:ext cx="13798" cy="3061974"/>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152" name="ZoneTexte 151">
              <a:extLst>
                <a:ext uri="{FF2B5EF4-FFF2-40B4-BE49-F238E27FC236}">
                  <a16:creationId xmlns:a16="http://schemas.microsoft.com/office/drawing/2014/main" id="{CB70D8CF-8644-39DA-3963-645B20A5F93B}"/>
                </a:ext>
              </a:extLst>
            </p:cNvPr>
            <p:cNvSpPr txBox="1"/>
            <p:nvPr/>
          </p:nvSpPr>
          <p:spPr>
            <a:xfrm>
              <a:off x="7272642" y="3494747"/>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cxnSp>
          <p:nvCxnSpPr>
            <p:cNvPr id="153" name="Connecteur droit 152">
              <a:extLst>
                <a:ext uri="{FF2B5EF4-FFF2-40B4-BE49-F238E27FC236}">
                  <a16:creationId xmlns:a16="http://schemas.microsoft.com/office/drawing/2014/main" id="{F8B4140D-CBB4-2830-48D5-2737CDEC0747}"/>
                </a:ext>
              </a:extLst>
            </p:cNvPr>
            <p:cNvCxnSpPr>
              <a:cxnSpLocks/>
            </p:cNvCxnSpPr>
            <p:nvPr/>
          </p:nvCxnSpPr>
          <p:spPr>
            <a:xfrm flipH="1">
              <a:off x="9832757" y="4889767"/>
              <a:ext cx="1069849"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54" name="Connecteur droit 153">
              <a:extLst>
                <a:ext uri="{FF2B5EF4-FFF2-40B4-BE49-F238E27FC236}">
                  <a16:creationId xmlns:a16="http://schemas.microsoft.com/office/drawing/2014/main" id="{EA58FD9F-DA08-316B-1269-83A8FCA0ED96}"/>
                </a:ext>
              </a:extLst>
            </p:cNvPr>
            <p:cNvCxnSpPr>
              <a:cxnSpLocks/>
            </p:cNvCxnSpPr>
            <p:nvPr/>
          </p:nvCxnSpPr>
          <p:spPr>
            <a:xfrm flipH="1">
              <a:off x="9832757" y="3848690"/>
              <a:ext cx="1069849"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155" name="ZoneTexte 154">
              <a:extLst>
                <a:ext uri="{FF2B5EF4-FFF2-40B4-BE49-F238E27FC236}">
                  <a16:creationId xmlns:a16="http://schemas.microsoft.com/office/drawing/2014/main" id="{7CFB8502-C89E-41A4-052B-FEFE531FFB7D}"/>
                </a:ext>
              </a:extLst>
            </p:cNvPr>
            <p:cNvSpPr txBox="1"/>
            <p:nvPr/>
          </p:nvSpPr>
          <p:spPr>
            <a:xfrm>
              <a:off x="7272642" y="4535824"/>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cxnSp>
          <p:nvCxnSpPr>
            <p:cNvPr id="156" name="Connecteur droit 155">
              <a:extLst>
                <a:ext uri="{FF2B5EF4-FFF2-40B4-BE49-F238E27FC236}">
                  <a16:creationId xmlns:a16="http://schemas.microsoft.com/office/drawing/2014/main" id="{3BF28F53-7A5E-34A9-7E48-434FFA11920A}"/>
                </a:ext>
              </a:extLst>
            </p:cNvPr>
            <p:cNvCxnSpPr>
              <a:cxnSpLocks/>
            </p:cNvCxnSpPr>
            <p:nvPr/>
          </p:nvCxnSpPr>
          <p:spPr>
            <a:xfrm flipH="1">
              <a:off x="9832757" y="5920933"/>
              <a:ext cx="1069849" cy="0"/>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sp>
          <p:nvSpPr>
            <p:cNvPr id="157" name="ZoneTexte 156">
              <a:extLst>
                <a:ext uri="{FF2B5EF4-FFF2-40B4-BE49-F238E27FC236}">
                  <a16:creationId xmlns:a16="http://schemas.microsoft.com/office/drawing/2014/main" id="{290731F0-0971-51F2-E201-971F336E5125}"/>
                </a:ext>
              </a:extLst>
            </p:cNvPr>
            <p:cNvSpPr txBox="1"/>
            <p:nvPr/>
          </p:nvSpPr>
          <p:spPr>
            <a:xfrm>
              <a:off x="7284517" y="5566990"/>
              <a:ext cx="2548240"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Entrée</a:t>
              </a:r>
            </a:p>
            <a:p>
              <a:pPr algn="ctr"/>
              <a:r>
                <a:rPr lang="fr-FR" sz="2000" dirty="0">
                  <a:solidFill>
                    <a:schemeClr val="bg1"/>
                  </a:solidFill>
                  <a:latin typeface="Verdana" panose="020B0604030504040204" pitchFamily="34" charset="0"/>
                  <a:ea typeface="Verdana" panose="020B0604030504040204" pitchFamily="34" charset="0"/>
                </a:rPr>
                <a:t> en vigueur</a:t>
              </a:r>
            </a:p>
          </p:txBody>
        </p:sp>
        <p:sp>
          <p:nvSpPr>
            <p:cNvPr id="158" name="Rectangle 157">
              <a:extLst>
                <a:ext uri="{FF2B5EF4-FFF2-40B4-BE49-F238E27FC236}">
                  <a16:creationId xmlns:a16="http://schemas.microsoft.com/office/drawing/2014/main" id="{D012599C-8701-15A6-86A4-2BA14EBE1008}"/>
                </a:ext>
              </a:extLst>
            </p:cNvPr>
            <p:cNvSpPr/>
            <p:nvPr/>
          </p:nvSpPr>
          <p:spPr>
            <a:xfrm>
              <a:off x="4060206" y="1875100"/>
              <a:ext cx="3145401" cy="122407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solidFill>
                    <a:schemeClr val="bg1"/>
                  </a:solidFill>
                  <a:latin typeface="Verdana" panose="020B0604030504040204" pitchFamily="34" charset="0"/>
                  <a:ea typeface="Verdana" panose="020B0604030504040204" pitchFamily="34" charset="0"/>
                </a:rPr>
                <a:t>Détermination de la composition</a:t>
              </a:r>
            </a:p>
            <a:p>
              <a:pPr algn="ctr"/>
              <a:r>
                <a:rPr lang="fr-FR" sz="2300" b="1" dirty="0">
                  <a:solidFill>
                    <a:schemeClr val="bg1"/>
                  </a:solidFill>
                  <a:latin typeface="Verdana" panose="020B0604030504040204" pitchFamily="34" charset="0"/>
                  <a:ea typeface="Verdana" panose="020B0604030504040204" pitchFamily="34" charset="0"/>
                </a:rPr>
                <a:t>du CMP</a:t>
              </a:r>
            </a:p>
          </p:txBody>
        </p:sp>
        <p:cxnSp>
          <p:nvCxnSpPr>
            <p:cNvPr id="159" name="Connecteur droit avec flèche 158">
              <a:extLst>
                <a:ext uri="{FF2B5EF4-FFF2-40B4-BE49-F238E27FC236}">
                  <a16:creationId xmlns:a16="http://schemas.microsoft.com/office/drawing/2014/main" id="{F73180BC-89BB-C651-E002-AAC1A55ECEF6}"/>
                </a:ext>
              </a:extLst>
            </p:cNvPr>
            <p:cNvCxnSpPr>
              <a:cxnSpLocks/>
            </p:cNvCxnSpPr>
            <p:nvPr/>
          </p:nvCxnSpPr>
          <p:spPr>
            <a:xfrm flipH="1" flipV="1">
              <a:off x="1989103" y="3124261"/>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0" name="Connecteur droit avec flèche 159">
              <a:extLst>
                <a:ext uri="{FF2B5EF4-FFF2-40B4-BE49-F238E27FC236}">
                  <a16:creationId xmlns:a16="http://schemas.microsoft.com/office/drawing/2014/main" id="{7FBEC3F8-9C0F-E789-EF58-A213793C5C71}"/>
                </a:ext>
              </a:extLst>
            </p:cNvPr>
            <p:cNvCxnSpPr>
              <a:cxnSpLocks/>
            </p:cNvCxnSpPr>
            <p:nvPr/>
          </p:nvCxnSpPr>
          <p:spPr>
            <a:xfrm flipH="1" flipV="1">
              <a:off x="5576957"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61" name="ZoneTexte 160">
              <a:extLst>
                <a:ext uri="{FF2B5EF4-FFF2-40B4-BE49-F238E27FC236}">
                  <a16:creationId xmlns:a16="http://schemas.microsoft.com/office/drawing/2014/main" id="{4D8C9047-022B-B3A9-901D-A57CA0E840FE}"/>
                </a:ext>
              </a:extLst>
            </p:cNvPr>
            <p:cNvSpPr txBox="1"/>
            <p:nvPr/>
          </p:nvSpPr>
          <p:spPr>
            <a:xfrm>
              <a:off x="4567070" y="3620753"/>
              <a:ext cx="2131672" cy="707886"/>
            </a:xfrm>
            <a:prstGeom prst="rect">
              <a:avLst/>
            </a:prstGeom>
            <a:noFill/>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Ministre</a:t>
              </a:r>
            </a:p>
            <a:p>
              <a:pPr algn="ctr"/>
              <a:r>
                <a:rPr lang="fr-FR" sz="2000" dirty="0">
                  <a:solidFill>
                    <a:schemeClr val="bg1"/>
                  </a:solidFill>
                  <a:latin typeface="Verdana" panose="020B0604030504040204" pitchFamily="34" charset="0"/>
                  <a:ea typeface="Verdana" panose="020B0604030504040204" pitchFamily="34" charset="0"/>
                </a:rPr>
                <a:t>du travail</a:t>
              </a:r>
            </a:p>
          </p:txBody>
        </p:sp>
        <p:sp>
          <p:nvSpPr>
            <p:cNvPr id="162" name="ZoneTexte 161">
              <a:extLst>
                <a:ext uri="{FF2B5EF4-FFF2-40B4-BE49-F238E27FC236}">
                  <a16:creationId xmlns:a16="http://schemas.microsoft.com/office/drawing/2014/main" id="{BA665C3A-C8F5-A362-3C1F-6AF272A8506E}"/>
                </a:ext>
              </a:extLst>
            </p:cNvPr>
            <p:cNvSpPr txBox="1"/>
            <p:nvPr/>
          </p:nvSpPr>
          <p:spPr>
            <a:xfrm>
              <a:off x="929847" y="5767044"/>
              <a:ext cx="2035086" cy="1015663"/>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Demande :</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Patronat</a:t>
              </a:r>
            </a:p>
            <a:p>
              <a:pPr marL="342900" indent="-342900" algn="ctr">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Syndicat</a:t>
              </a:r>
            </a:p>
          </p:txBody>
        </p:sp>
        <p:sp>
          <p:nvSpPr>
            <p:cNvPr id="163" name="ZoneTexte 162">
              <a:extLst>
                <a:ext uri="{FF2B5EF4-FFF2-40B4-BE49-F238E27FC236}">
                  <a16:creationId xmlns:a16="http://schemas.microsoft.com/office/drawing/2014/main" id="{AE28996A-F065-34B3-F02F-8F6E8032B9B6}"/>
                </a:ext>
              </a:extLst>
            </p:cNvPr>
            <p:cNvSpPr txBox="1"/>
            <p:nvPr/>
          </p:nvSpPr>
          <p:spPr>
            <a:xfrm>
              <a:off x="929847" y="4730272"/>
              <a:ext cx="2301526" cy="707886"/>
            </a:xfrm>
            <a:prstGeom prst="rect">
              <a:avLst/>
            </a:prstGeom>
            <a:noFill/>
            <a:ln>
              <a:noFill/>
            </a:ln>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Propre initiative</a:t>
              </a:r>
            </a:p>
            <a:p>
              <a:r>
                <a:rPr lang="fr-FR" sz="2000" dirty="0">
                  <a:solidFill>
                    <a:schemeClr val="bg1"/>
                  </a:solidFill>
                  <a:latin typeface="Verdana" panose="020B0604030504040204" pitchFamily="34" charset="0"/>
                  <a:ea typeface="Verdana" panose="020B0604030504040204" pitchFamily="34" charset="0"/>
                </a:rPr>
                <a:t>du Ministre</a:t>
              </a:r>
            </a:p>
          </p:txBody>
        </p:sp>
        <p:cxnSp>
          <p:nvCxnSpPr>
            <p:cNvPr id="164" name="Connecteur droit avec flèche 163">
              <a:extLst>
                <a:ext uri="{FF2B5EF4-FFF2-40B4-BE49-F238E27FC236}">
                  <a16:creationId xmlns:a16="http://schemas.microsoft.com/office/drawing/2014/main" id="{A433BE10-34BB-8299-F250-6A0C8C149825}"/>
                </a:ext>
              </a:extLst>
            </p:cNvPr>
            <p:cNvCxnSpPr>
              <a:cxnSpLocks/>
            </p:cNvCxnSpPr>
            <p:nvPr/>
          </p:nvCxnSpPr>
          <p:spPr>
            <a:xfrm flipV="1">
              <a:off x="1982479" y="4397640"/>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65" name="ZoneTexte 164">
              <a:extLst>
                <a:ext uri="{FF2B5EF4-FFF2-40B4-BE49-F238E27FC236}">
                  <a16:creationId xmlns:a16="http://schemas.microsoft.com/office/drawing/2014/main" id="{16EDBF9B-E3DE-441B-F6FC-4630E1E97E99}"/>
                </a:ext>
              </a:extLst>
            </p:cNvPr>
            <p:cNvSpPr txBox="1"/>
            <p:nvPr/>
          </p:nvSpPr>
          <p:spPr>
            <a:xfrm>
              <a:off x="3325659" y="3043051"/>
              <a:ext cx="1144890" cy="707886"/>
            </a:xfrm>
            <a:prstGeom prst="rect">
              <a:avLst/>
            </a:prstGeom>
            <a:noFill/>
          </p:spPr>
          <p:txBody>
            <a:bodyPr wrap="square" rtlCol="0">
              <a:spAutoFit/>
            </a:bodyPr>
            <a:lstStyle/>
            <a:p>
              <a:pPr algn="ctr"/>
              <a:r>
                <a:rPr lang="fr-FR" sz="2000" dirty="0">
                  <a:solidFill>
                    <a:schemeClr val="bg1"/>
                  </a:solidFill>
                </a:rPr>
                <a:t>Art: 55</a:t>
              </a:r>
            </a:p>
            <a:p>
              <a:pPr algn="ctr"/>
              <a:r>
                <a:rPr lang="fr-FR" sz="2000" dirty="0">
                  <a:solidFill>
                    <a:schemeClr val="bg1"/>
                  </a:solidFill>
                </a:rPr>
                <a:t>CT</a:t>
              </a:r>
            </a:p>
          </p:txBody>
        </p:sp>
        <p:sp>
          <p:nvSpPr>
            <p:cNvPr id="166" name="ZoneTexte 165">
              <a:extLst>
                <a:ext uri="{FF2B5EF4-FFF2-40B4-BE49-F238E27FC236}">
                  <a16:creationId xmlns:a16="http://schemas.microsoft.com/office/drawing/2014/main" id="{6295A6B5-13F8-CD15-15A3-451CAC82E846}"/>
                </a:ext>
              </a:extLst>
            </p:cNvPr>
            <p:cNvSpPr txBox="1"/>
            <p:nvPr/>
          </p:nvSpPr>
          <p:spPr>
            <a:xfrm>
              <a:off x="1616300" y="5438158"/>
              <a:ext cx="662179" cy="446276"/>
            </a:xfrm>
            <a:prstGeom prst="rect">
              <a:avLst/>
            </a:prstGeom>
            <a:noFill/>
          </p:spPr>
          <p:txBody>
            <a:bodyPr wrap="square" rtlCol="0">
              <a:spAutoFit/>
            </a:bodyPr>
            <a:lstStyle/>
            <a:p>
              <a:r>
                <a:rPr lang="fr-FR" sz="2300" b="1" dirty="0">
                  <a:solidFill>
                    <a:schemeClr val="bg1"/>
                  </a:solidFill>
                </a:rPr>
                <a:t>Ou</a:t>
              </a:r>
            </a:p>
          </p:txBody>
        </p:sp>
        <p:cxnSp>
          <p:nvCxnSpPr>
            <p:cNvPr id="167" name="Connecteur droit avec flèche 166">
              <a:extLst>
                <a:ext uri="{FF2B5EF4-FFF2-40B4-BE49-F238E27FC236}">
                  <a16:creationId xmlns:a16="http://schemas.microsoft.com/office/drawing/2014/main" id="{E49DEE29-BC2C-CAA5-8686-3673AA52AA27}"/>
                </a:ext>
              </a:extLst>
            </p:cNvPr>
            <p:cNvCxnSpPr>
              <a:cxnSpLocks/>
            </p:cNvCxnSpPr>
            <p:nvPr/>
          </p:nvCxnSpPr>
          <p:spPr>
            <a:xfrm flipH="1" flipV="1">
              <a:off x="1991472"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8" name="Connecteur droit avec flèche 167">
              <a:extLst>
                <a:ext uri="{FF2B5EF4-FFF2-40B4-BE49-F238E27FC236}">
                  <a16:creationId xmlns:a16="http://schemas.microsoft.com/office/drawing/2014/main" id="{BB5B4DF3-D6CC-8AF9-7E47-C6DED37DA0BF}"/>
                </a:ext>
              </a:extLst>
            </p:cNvPr>
            <p:cNvCxnSpPr>
              <a:cxnSpLocks/>
            </p:cNvCxnSpPr>
            <p:nvPr/>
          </p:nvCxnSpPr>
          <p:spPr>
            <a:xfrm flipV="1">
              <a:off x="1984848"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9" name="Connecteur droit avec flèche 168">
              <a:extLst>
                <a:ext uri="{FF2B5EF4-FFF2-40B4-BE49-F238E27FC236}">
                  <a16:creationId xmlns:a16="http://schemas.microsoft.com/office/drawing/2014/main" id="{BE6ABEAC-AD54-7405-57C1-973309CC7F12}"/>
                </a:ext>
              </a:extLst>
            </p:cNvPr>
            <p:cNvCxnSpPr>
              <a:cxnSpLocks/>
            </p:cNvCxnSpPr>
            <p:nvPr/>
          </p:nvCxnSpPr>
          <p:spPr>
            <a:xfrm flipH="1" flipV="1">
              <a:off x="5578776" y="3099179"/>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0" name="Connecteur droit avec flèche 169">
              <a:extLst>
                <a:ext uri="{FF2B5EF4-FFF2-40B4-BE49-F238E27FC236}">
                  <a16:creationId xmlns:a16="http://schemas.microsoft.com/office/drawing/2014/main" id="{127D3525-36A9-32C6-2520-270CC67E7E9F}"/>
                </a:ext>
              </a:extLst>
            </p:cNvPr>
            <p:cNvCxnSpPr>
              <a:cxnSpLocks/>
            </p:cNvCxnSpPr>
            <p:nvPr/>
          </p:nvCxnSpPr>
          <p:spPr>
            <a:xfrm flipH="1" flipV="1">
              <a:off x="1993291"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1" name="Connecteur droit avec flèche 170">
              <a:extLst>
                <a:ext uri="{FF2B5EF4-FFF2-40B4-BE49-F238E27FC236}">
                  <a16:creationId xmlns:a16="http://schemas.microsoft.com/office/drawing/2014/main" id="{0E3856AD-AEF0-3A64-B71F-A784072EAD9B}"/>
                </a:ext>
              </a:extLst>
            </p:cNvPr>
            <p:cNvCxnSpPr>
              <a:cxnSpLocks/>
            </p:cNvCxnSpPr>
            <p:nvPr/>
          </p:nvCxnSpPr>
          <p:spPr>
            <a:xfrm flipV="1">
              <a:off x="1986667"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2" name="Connecteur droit avec flèche 171">
              <a:extLst>
                <a:ext uri="{FF2B5EF4-FFF2-40B4-BE49-F238E27FC236}">
                  <a16:creationId xmlns:a16="http://schemas.microsoft.com/office/drawing/2014/main" id="{2A6E4A5A-D9B2-F4EE-5BF5-DC4D66572AB3}"/>
                </a:ext>
              </a:extLst>
            </p:cNvPr>
            <p:cNvCxnSpPr>
              <a:cxnSpLocks/>
            </p:cNvCxnSpPr>
            <p:nvPr/>
          </p:nvCxnSpPr>
          <p:spPr>
            <a:xfrm flipH="1" flipV="1">
              <a:off x="1992128" y="3128007"/>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3" name="Connecteur droit avec flèche 172">
              <a:extLst>
                <a:ext uri="{FF2B5EF4-FFF2-40B4-BE49-F238E27FC236}">
                  <a16:creationId xmlns:a16="http://schemas.microsoft.com/office/drawing/2014/main" id="{778ECBF6-FCE9-B355-6AEA-81019C58CAD3}"/>
                </a:ext>
              </a:extLst>
            </p:cNvPr>
            <p:cNvCxnSpPr>
              <a:cxnSpLocks/>
            </p:cNvCxnSpPr>
            <p:nvPr/>
          </p:nvCxnSpPr>
          <p:spPr>
            <a:xfrm flipV="1">
              <a:off x="1985504" y="4401386"/>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4" name="Connecteur droit avec flèche 173">
              <a:extLst>
                <a:ext uri="{FF2B5EF4-FFF2-40B4-BE49-F238E27FC236}">
                  <a16:creationId xmlns:a16="http://schemas.microsoft.com/office/drawing/2014/main" id="{09487D46-2920-E4DB-AA4E-5FE5895BB6E6}"/>
                </a:ext>
              </a:extLst>
            </p:cNvPr>
            <p:cNvCxnSpPr>
              <a:cxnSpLocks/>
            </p:cNvCxnSpPr>
            <p:nvPr/>
          </p:nvCxnSpPr>
          <p:spPr>
            <a:xfrm flipH="1" flipV="1">
              <a:off x="5577399" y="3099185"/>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5" name="Connecteur droit avec flèche 174">
              <a:extLst>
                <a:ext uri="{FF2B5EF4-FFF2-40B4-BE49-F238E27FC236}">
                  <a16:creationId xmlns:a16="http://schemas.microsoft.com/office/drawing/2014/main" id="{26948991-F461-D3C5-1B55-3CF519EE78E8}"/>
                </a:ext>
              </a:extLst>
            </p:cNvPr>
            <p:cNvCxnSpPr>
              <a:cxnSpLocks/>
            </p:cNvCxnSpPr>
            <p:nvPr/>
          </p:nvCxnSpPr>
          <p:spPr>
            <a:xfrm flipH="1" flipV="1">
              <a:off x="1990751" y="3128013"/>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6" name="Connecteur droit avec flèche 175">
              <a:extLst>
                <a:ext uri="{FF2B5EF4-FFF2-40B4-BE49-F238E27FC236}">
                  <a16:creationId xmlns:a16="http://schemas.microsoft.com/office/drawing/2014/main" id="{235447D8-0757-9541-A2F6-5CB90F381894}"/>
                </a:ext>
              </a:extLst>
            </p:cNvPr>
            <p:cNvCxnSpPr>
              <a:cxnSpLocks/>
            </p:cNvCxnSpPr>
            <p:nvPr/>
          </p:nvCxnSpPr>
          <p:spPr>
            <a:xfrm flipV="1">
              <a:off x="1984127" y="4401392"/>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7" name="Connecteur droit avec flèche 176">
              <a:extLst>
                <a:ext uri="{FF2B5EF4-FFF2-40B4-BE49-F238E27FC236}">
                  <a16:creationId xmlns:a16="http://schemas.microsoft.com/office/drawing/2014/main" id="{F0AC099B-8455-7613-EAB8-41E1CF9DCC94}"/>
                </a:ext>
              </a:extLst>
            </p:cNvPr>
            <p:cNvCxnSpPr>
              <a:cxnSpLocks/>
            </p:cNvCxnSpPr>
            <p:nvPr/>
          </p:nvCxnSpPr>
          <p:spPr>
            <a:xfrm flipH="1" flipV="1">
              <a:off x="1990751" y="3128663"/>
              <a:ext cx="6624" cy="47141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8" name="Connecteur droit avec flèche 177">
              <a:extLst>
                <a:ext uri="{FF2B5EF4-FFF2-40B4-BE49-F238E27FC236}">
                  <a16:creationId xmlns:a16="http://schemas.microsoft.com/office/drawing/2014/main" id="{E3083342-17C8-F41C-C858-3AA5AA9F2EA7}"/>
                </a:ext>
              </a:extLst>
            </p:cNvPr>
            <p:cNvCxnSpPr>
              <a:cxnSpLocks/>
            </p:cNvCxnSpPr>
            <p:nvPr/>
          </p:nvCxnSpPr>
          <p:spPr>
            <a:xfrm flipV="1">
              <a:off x="1984127" y="4402042"/>
              <a:ext cx="0" cy="292187"/>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9" name="Connecteur droit avec flèche 178">
              <a:extLst>
                <a:ext uri="{FF2B5EF4-FFF2-40B4-BE49-F238E27FC236}">
                  <a16:creationId xmlns:a16="http://schemas.microsoft.com/office/drawing/2014/main" id="{921AEFA2-801F-D01D-5480-73DC035DFC1F}"/>
                </a:ext>
              </a:extLst>
            </p:cNvPr>
            <p:cNvCxnSpPr>
              <a:cxnSpLocks/>
            </p:cNvCxnSpPr>
            <p:nvPr/>
          </p:nvCxnSpPr>
          <p:spPr>
            <a:xfrm flipH="1" flipV="1">
              <a:off x="5576957" y="3099884"/>
              <a:ext cx="6624" cy="471410"/>
            </a:xfrm>
            <a:prstGeom prst="straightConnector1">
              <a:avLst/>
            </a:prstGeom>
            <a:ln w="38100">
              <a:solidFill>
                <a:srgbClr val="FFFF00"/>
              </a:solidFill>
              <a:tailEnd type="triangle"/>
            </a:ln>
          </p:spPr>
          <p:style>
            <a:lnRef idx="1">
              <a:schemeClr val="dk1"/>
            </a:lnRef>
            <a:fillRef idx="0">
              <a:schemeClr val="dk1"/>
            </a:fillRef>
            <a:effectRef idx="0">
              <a:schemeClr val="dk1"/>
            </a:effectRef>
            <a:fontRef idx="minor">
              <a:schemeClr val="tx1"/>
            </a:fontRef>
          </p:style>
        </p:cxnSp>
        <p:cxnSp>
          <p:nvCxnSpPr>
            <p:cNvPr id="180" name="Connecteur droit avec flèche 179">
              <a:extLst>
                <a:ext uri="{FF2B5EF4-FFF2-40B4-BE49-F238E27FC236}">
                  <a16:creationId xmlns:a16="http://schemas.microsoft.com/office/drawing/2014/main" id="{E59EF354-B449-2B84-2D20-9C441385EF1E}"/>
                </a:ext>
              </a:extLst>
            </p:cNvPr>
            <p:cNvCxnSpPr>
              <a:cxnSpLocks/>
            </p:cNvCxnSpPr>
            <p:nvPr/>
          </p:nvCxnSpPr>
          <p:spPr>
            <a:xfrm flipH="1" flipV="1">
              <a:off x="1990309" y="3129362"/>
              <a:ext cx="6624" cy="471410"/>
            </a:xfrm>
            <a:prstGeom prst="straightConnector1">
              <a:avLst/>
            </a:prstGeom>
            <a:ln w="38100">
              <a:solidFill>
                <a:srgbClr val="FFFF00"/>
              </a:solidFill>
              <a:tailEnd type="triangle"/>
            </a:ln>
          </p:spPr>
          <p:style>
            <a:lnRef idx="1">
              <a:schemeClr val="dk1"/>
            </a:lnRef>
            <a:fillRef idx="0">
              <a:schemeClr val="dk1"/>
            </a:fillRef>
            <a:effectRef idx="0">
              <a:schemeClr val="dk1"/>
            </a:effectRef>
            <a:fontRef idx="minor">
              <a:schemeClr val="tx1"/>
            </a:fontRef>
          </p:style>
        </p:cxnSp>
        <p:cxnSp>
          <p:nvCxnSpPr>
            <p:cNvPr id="181" name="Connecteur droit avec flèche 180">
              <a:extLst>
                <a:ext uri="{FF2B5EF4-FFF2-40B4-BE49-F238E27FC236}">
                  <a16:creationId xmlns:a16="http://schemas.microsoft.com/office/drawing/2014/main" id="{64969187-008E-FB2F-B9F5-0EB8C857C5B8}"/>
                </a:ext>
              </a:extLst>
            </p:cNvPr>
            <p:cNvCxnSpPr>
              <a:cxnSpLocks/>
            </p:cNvCxnSpPr>
            <p:nvPr/>
          </p:nvCxnSpPr>
          <p:spPr>
            <a:xfrm flipV="1">
              <a:off x="1983685" y="4402741"/>
              <a:ext cx="0" cy="292187"/>
            </a:xfrm>
            <a:prstGeom prst="straightConnector1">
              <a:avLst/>
            </a:prstGeom>
            <a:ln w="38100">
              <a:solidFill>
                <a:srgbClr val="FFFF00"/>
              </a:solidFill>
              <a:tailEnd type="triangle"/>
            </a:ln>
          </p:spPr>
          <p:style>
            <a:lnRef idx="1">
              <a:schemeClr val="dk1"/>
            </a:lnRef>
            <a:fillRef idx="0">
              <a:schemeClr val="dk1"/>
            </a:fillRef>
            <a:effectRef idx="0">
              <a:schemeClr val="dk1"/>
            </a:effectRef>
            <a:fontRef idx="minor">
              <a:schemeClr val="tx1"/>
            </a:fontRef>
          </p:style>
        </p:cxnSp>
        <p:sp>
          <p:nvSpPr>
            <p:cNvPr id="182" name="ZoneTexte 181">
              <a:extLst>
                <a:ext uri="{FF2B5EF4-FFF2-40B4-BE49-F238E27FC236}">
                  <a16:creationId xmlns:a16="http://schemas.microsoft.com/office/drawing/2014/main" id="{5DA4F30F-A867-2D89-0102-5CB2DAC20F94}"/>
                </a:ext>
              </a:extLst>
            </p:cNvPr>
            <p:cNvSpPr txBox="1"/>
            <p:nvPr/>
          </p:nvSpPr>
          <p:spPr>
            <a:xfrm>
              <a:off x="7272642" y="3494963"/>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sp>
          <p:nvSpPr>
            <p:cNvPr id="183" name="ZoneTexte 182">
              <a:extLst>
                <a:ext uri="{FF2B5EF4-FFF2-40B4-BE49-F238E27FC236}">
                  <a16:creationId xmlns:a16="http://schemas.microsoft.com/office/drawing/2014/main" id="{73F2D8B5-6ADC-2C3C-19EB-3F7C585302AF}"/>
                </a:ext>
              </a:extLst>
            </p:cNvPr>
            <p:cNvSpPr txBox="1"/>
            <p:nvPr/>
          </p:nvSpPr>
          <p:spPr>
            <a:xfrm>
              <a:off x="7272642" y="4536040"/>
              <a:ext cx="2548240" cy="707886"/>
            </a:xfrm>
            <a:prstGeom prst="rect">
              <a:avLst/>
            </a:prstGeom>
            <a:noFill/>
            <a:ln>
              <a:solidFill>
                <a:schemeClr val="tx1"/>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sp>
          <p:nvSpPr>
            <p:cNvPr id="184" name="ZoneTexte 183">
              <a:extLst>
                <a:ext uri="{FF2B5EF4-FFF2-40B4-BE49-F238E27FC236}">
                  <a16:creationId xmlns:a16="http://schemas.microsoft.com/office/drawing/2014/main" id="{07325230-098F-86D4-083D-57C2282F1059}"/>
                </a:ext>
              </a:extLst>
            </p:cNvPr>
            <p:cNvSpPr txBox="1"/>
            <p:nvPr/>
          </p:nvSpPr>
          <p:spPr>
            <a:xfrm>
              <a:off x="7272642" y="3494747"/>
              <a:ext cx="2548240"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Validation </a:t>
              </a:r>
            </a:p>
            <a:p>
              <a:pPr algn="ctr"/>
              <a:r>
                <a:rPr lang="fr-FR" sz="2000" dirty="0">
                  <a:solidFill>
                    <a:schemeClr val="bg1"/>
                  </a:solidFill>
                  <a:latin typeface="Verdana" panose="020B0604030504040204" pitchFamily="34" charset="0"/>
                  <a:ea typeface="Verdana" panose="020B0604030504040204" pitchFamily="34" charset="0"/>
                </a:rPr>
                <a:t>(DDT du ressort)</a:t>
              </a:r>
            </a:p>
          </p:txBody>
        </p:sp>
        <p:sp>
          <p:nvSpPr>
            <p:cNvPr id="185" name="ZoneTexte 184">
              <a:extLst>
                <a:ext uri="{FF2B5EF4-FFF2-40B4-BE49-F238E27FC236}">
                  <a16:creationId xmlns:a16="http://schemas.microsoft.com/office/drawing/2014/main" id="{F9C6E2C5-E1C7-7934-4037-CD48D29EAA8C}"/>
                </a:ext>
              </a:extLst>
            </p:cNvPr>
            <p:cNvSpPr txBox="1"/>
            <p:nvPr/>
          </p:nvSpPr>
          <p:spPr>
            <a:xfrm>
              <a:off x="7272642" y="4535824"/>
              <a:ext cx="2548240" cy="707886"/>
            </a:xfrm>
            <a:prstGeom prst="rect">
              <a:avLst/>
            </a:prstGeom>
            <a:noFill/>
            <a:ln>
              <a:solidFill>
                <a:srgbClr val="FFFF00"/>
              </a:solidFill>
            </a:ln>
          </p:spPr>
          <p:txBody>
            <a:bodyPr wrap="square" rtlCol="0">
              <a:spAutoFit/>
            </a:bodyPr>
            <a:lstStyle/>
            <a:p>
              <a:pPr algn="ctr"/>
              <a:r>
                <a:rPr lang="fr-FR" sz="2000" dirty="0">
                  <a:solidFill>
                    <a:schemeClr val="bg1"/>
                  </a:solidFill>
                  <a:latin typeface="Verdana" panose="020B0604030504040204" pitchFamily="34" charset="0"/>
                  <a:ea typeface="Verdana" panose="020B0604030504040204" pitchFamily="34" charset="0"/>
                </a:rPr>
                <a:t>Homologation</a:t>
              </a:r>
            </a:p>
            <a:p>
              <a:pPr algn="ctr"/>
              <a:r>
                <a:rPr lang="fr-FR" sz="2000" dirty="0">
                  <a:solidFill>
                    <a:schemeClr val="bg1"/>
                  </a:solidFill>
                  <a:latin typeface="Verdana" panose="020B0604030504040204" pitchFamily="34" charset="0"/>
                  <a:ea typeface="Verdana" panose="020B0604030504040204" pitchFamily="34" charset="0"/>
                </a:rPr>
                <a:t>(Greffe du T.T)</a:t>
              </a:r>
            </a:p>
          </p:txBody>
        </p:sp>
      </p:grpSp>
      <p:sp>
        <p:nvSpPr>
          <p:cNvPr id="186" name="ZoneTexte 185">
            <a:extLst>
              <a:ext uri="{FF2B5EF4-FFF2-40B4-BE49-F238E27FC236}">
                <a16:creationId xmlns:a16="http://schemas.microsoft.com/office/drawing/2014/main" id="{13DC18C2-F5A6-5CBA-53A3-E58CA1FEA3C6}"/>
              </a:ext>
            </a:extLst>
          </p:cNvPr>
          <p:cNvSpPr txBox="1"/>
          <p:nvPr/>
        </p:nvSpPr>
        <p:spPr>
          <a:xfrm>
            <a:off x="171257" y="724016"/>
            <a:ext cx="11646286" cy="95396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Procédure de négociation d’une convention collective étendue  </a:t>
            </a:r>
          </a:p>
        </p:txBody>
      </p:sp>
      <p:sp>
        <p:nvSpPr>
          <p:cNvPr id="187" name="Rectangle : coins arrondis 186">
            <a:extLst>
              <a:ext uri="{FF2B5EF4-FFF2-40B4-BE49-F238E27FC236}">
                <a16:creationId xmlns:a16="http://schemas.microsoft.com/office/drawing/2014/main" id="{6A8F034C-C5A4-C7F7-AD91-F5B3D6472297}"/>
              </a:ext>
            </a:extLst>
          </p:cNvPr>
          <p:cNvSpPr/>
          <p:nvPr/>
        </p:nvSpPr>
        <p:spPr>
          <a:xfrm>
            <a:off x="10218647" y="6348255"/>
            <a:ext cx="1890030" cy="686127"/>
          </a:xfrm>
          <a:prstGeom prst="roundRect">
            <a:avLst>
              <a:gd name="adj" fmla="val 0"/>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Verdana" panose="020B0604030504040204" pitchFamily="34" charset="0"/>
                <a:ea typeface="Verdana" panose="020B0604030504040204" pitchFamily="34" charset="0"/>
              </a:rPr>
              <a:t>Art 55 </a:t>
            </a:r>
            <a:r>
              <a:rPr lang="fr-FR" sz="1400" dirty="0" err="1">
                <a:latin typeface="Verdana" panose="020B0604030504040204" pitchFamily="34" charset="0"/>
                <a:ea typeface="Verdana" panose="020B0604030504040204" pitchFamily="34" charset="0"/>
              </a:rPr>
              <a:t>nouv</a:t>
            </a:r>
            <a:r>
              <a:rPr lang="fr-FR" sz="1400" dirty="0">
                <a:latin typeface="Verdana" panose="020B0604030504040204" pitchFamily="34" charset="0"/>
                <a:ea typeface="Verdana" panose="020B0604030504040204" pitchFamily="34" charset="0"/>
              </a:rPr>
              <a:t>. Al </a:t>
            </a:r>
          </a:p>
          <a:p>
            <a:pPr algn="ctr"/>
            <a:r>
              <a:rPr lang="fr-FR" sz="1400" dirty="0">
                <a:latin typeface="Verdana" panose="020B0604030504040204" pitchFamily="34" charset="0"/>
                <a:ea typeface="Verdana" panose="020B0604030504040204" pitchFamily="34" charset="0"/>
              </a:rPr>
              <a:t>1 et 2  </a:t>
            </a:r>
          </a:p>
        </p:txBody>
      </p:sp>
    </p:spTree>
    <p:extLst>
      <p:ext uri="{BB962C8B-B14F-4D97-AF65-F5344CB8AC3E}">
        <p14:creationId xmlns:p14="http://schemas.microsoft.com/office/powerpoint/2010/main" val="9408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6"/>
                                        </p:tgtEl>
                                        <p:attrNameLst>
                                          <p:attrName>style.visibility</p:attrName>
                                        </p:attrNameLst>
                                      </p:cBhvr>
                                      <p:to>
                                        <p:strVal val="visible"/>
                                      </p:to>
                                    </p:set>
                                    <p:anim calcmode="lin" valueType="num">
                                      <p:cBhvr additive="base">
                                        <p:cTn id="7" dur="500" fill="hold"/>
                                        <p:tgtEl>
                                          <p:spTgt spid="186"/>
                                        </p:tgtEl>
                                        <p:attrNameLst>
                                          <p:attrName>ppt_x</p:attrName>
                                        </p:attrNameLst>
                                      </p:cBhvr>
                                      <p:tavLst>
                                        <p:tav tm="0">
                                          <p:val>
                                            <p:strVal val="#ppt_x"/>
                                          </p:val>
                                        </p:tav>
                                        <p:tav tm="100000">
                                          <p:val>
                                            <p:strVal val="#ppt_x"/>
                                          </p:val>
                                        </p:tav>
                                      </p:tavLst>
                                    </p:anim>
                                    <p:anim calcmode="lin" valueType="num">
                                      <p:cBhvr additive="base">
                                        <p:cTn id="8" dur="500" fill="hold"/>
                                        <p:tgtEl>
                                          <p:spTgt spid="1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591969"/>
            <a:ext cx="12192000" cy="6153602"/>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454225"/>
            <a:ext cx="12192000" cy="163054"/>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58556" y="1"/>
            <a:ext cx="389659" cy="445770"/>
          </a:xfrm>
          <a:prstGeom prst="rect">
            <a:avLst/>
          </a:prstGeom>
        </p:spPr>
      </p:pic>
      <p:sp>
        <p:nvSpPr>
          <p:cNvPr id="26" name="Rectangle 25"/>
          <p:cNvSpPr/>
          <p:nvPr/>
        </p:nvSpPr>
        <p:spPr>
          <a:xfrm>
            <a:off x="0" y="643908"/>
            <a:ext cx="12192000" cy="95209"/>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ZoneTexte 52">
            <a:extLst>
              <a:ext uri="{FF2B5EF4-FFF2-40B4-BE49-F238E27FC236}">
                <a16:creationId xmlns:a16="http://schemas.microsoft.com/office/drawing/2014/main" id="{7859930E-2952-20D5-0843-ED794D545479}"/>
              </a:ext>
            </a:extLst>
          </p:cNvPr>
          <p:cNvSpPr txBox="1"/>
          <p:nvPr/>
        </p:nvSpPr>
        <p:spPr>
          <a:xfrm>
            <a:off x="163332" y="755023"/>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Troisième partie : Normes juridiques du dialogue social à</a:t>
            </a:r>
          </a:p>
          <a:p>
            <a:pPr algn="ctr"/>
            <a:r>
              <a:rPr lang="fr-FR" sz="2800" b="1" dirty="0">
                <a:solidFill>
                  <a:schemeClr val="bg1"/>
                </a:solidFill>
                <a:latin typeface="Verdana" panose="020B0604030504040204" pitchFamily="34" charset="0"/>
                <a:ea typeface="Verdana" panose="020B0604030504040204" pitchFamily="34" charset="0"/>
              </a:rPr>
              <a:t>        l’échelle de l’entreprise</a:t>
            </a:r>
          </a:p>
        </p:txBody>
      </p:sp>
      <p:sp>
        <p:nvSpPr>
          <p:cNvPr id="4" name="ZoneTexte 3">
            <a:extLst>
              <a:ext uri="{FF2B5EF4-FFF2-40B4-BE49-F238E27FC236}">
                <a16:creationId xmlns:a16="http://schemas.microsoft.com/office/drawing/2014/main" id="{1DB2E145-712D-D26F-7E24-D340945D2A92}"/>
              </a:ext>
            </a:extLst>
          </p:cNvPr>
          <p:cNvSpPr txBox="1"/>
          <p:nvPr/>
        </p:nvSpPr>
        <p:spPr>
          <a:xfrm>
            <a:off x="258188" y="1780542"/>
            <a:ext cx="11790027" cy="4799006"/>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Comment se structure la représentation du personnel </a:t>
            </a: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 (Q7)</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Quelles sont les  attributions des représentants  du personnel ? (Q8)</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 signifie le statut de salarié protégé ? (Q9)</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 Comment fonctionne le dialogue social dans l’entreprise ? (Q10)</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Quels sont les membres qui composent le bureau de la section syndicale ? (Q11)</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 Quelle est la procédure de résolution des conflit de travail ? (Q12)</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Quelle analyse peut-on faire de la démarche qui a abouti à la suspension des élections professionnelles ? (Q13)</a:t>
            </a:r>
          </a:p>
        </p:txBody>
      </p:sp>
    </p:spTree>
    <p:extLst>
      <p:ext uri="{BB962C8B-B14F-4D97-AF65-F5344CB8AC3E}">
        <p14:creationId xmlns:p14="http://schemas.microsoft.com/office/powerpoint/2010/main" val="23028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781741"/>
            <a:ext cx="12192000" cy="6766559"/>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41069"/>
            <a:ext cx="12192000" cy="133031"/>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45471" y="45777"/>
            <a:ext cx="346364" cy="396240"/>
          </a:xfrm>
          <a:prstGeom prst="rect">
            <a:avLst/>
          </a:prstGeom>
        </p:spPr>
      </p:pic>
      <p:sp>
        <p:nvSpPr>
          <p:cNvPr id="26" name="Rectangle 25"/>
          <p:cNvSpPr/>
          <p:nvPr/>
        </p:nvSpPr>
        <p:spPr>
          <a:xfrm>
            <a:off x="0" y="554360"/>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C0A075EE-44E7-025F-75B8-1A4D49C9332A}"/>
              </a:ext>
            </a:extLst>
          </p:cNvPr>
          <p:cNvSpPr txBox="1"/>
          <p:nvPr/>
        </p:nvSpPr>
        <p:spPr>
          <a:xfrm>
            <a:off x="129208" y="894379"/>
            <a:ext cx="11933584"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Q7: Comment se structure la représentation du personnel dans l’entreprise ?</a:t>
            </a:r>
          </a:p>
        </p:txBody>
      </p:sp>
      <p:grpSp>
        <p:nvGrpSpPr>
          <p:cNvPr id="12" name="Groupe 11">
            <a:extLst>
              <a:ext uri="{FF2B5EF4-FFF2-40B4-BE49-F238E27FC236}">
                <a16:creationId xmlns:a16="http://schemas.microsoft.com/office/drawing/2014/main" id="{F6EBD3AE-4743-4820-FD99-8CE716849E56}"/>
              </a:ext>
            </a:extLst>
          </p:cNvPr>
          <p:cNvGrpSpPr/>
          <p:nvPr/>
        </p:nvGrpSpPr>
        <p:grpSpPr>
          <a:xfrm>
            <a:off x="534478" y="2056127"/>
            <a:ext cx="11040797" cy="4814252"/>
            <a:chOff x="467919" y="1716773"/>
            <a:chExt cx="11040797" cy="4814252"/>
          </a:xfrm>
        </p:grpSpPr>
        <p:sp>
          <p:nvSpPr>
            <p:cNvPr id="13" name="ZoneTexte 12">
              <a:extLst>
                <a:ext uri="{FF2B5EF4-FFF2-40B4-BE49-F238E27FC236}">
                  <a16:creationId xmlns:a16="http://schemas.microsoft.com/office/drawing/2014/main" id="{DD42D438-1C1B-54E0-784C-BC24956FD912}"/>
                </a:ext>
              </a:extLst>
            </p:cNvPr>
            <p:cNvSpPr txBox="1"/>
            <p:nvPr/>
          </p:nvSpPr>
          <p:spPr>
            <a:xfrm>
              <a:off x="8835853" y="1716773"/>
              <a:ext cx="2672863" cy="830997"/>
            </a:xfrm>
            <a:prstGeom prst="rect">
              <a:avLst/>
            </a:prstGeom>
            <a:solidFill>
              <a:srgbClr val="693C1B"/>
            </a:solidFill>
            <a:ln>
              <a:solidFill>
                <a:srgbClr val="FFFF00"/>
              </a:solidFill>
            </a:ln>
          </p:spPr>
          <p:txBody>
            <a:bodyPr wrap="square" rtlCol="0">
              <a:spAutoFit/>
            </a:bodyPr>
            <a:lstStyle/>
            <a:p>
              <a:pPr algn="ctr"/>
              <a:r>
                <a:rPr lang="fr-FR" sz="2400" b="1" dirty="0">
                  <a:solidFill>
                    <a:schemeClr val="bg1"/>
                  </a:solidFill>
                  <a:latin typeface="Verdana" panose="020B0604030504040204" pitchFamily="34" charset="0"/>
                  <a:ea typeface="Verdana" panose="020B0604030504040204" pitchFamily="34" charset="0"/>
                </a:rPr>
                <a:t>Représentants</a:t>
              </a:r>
            </a:p>
            <a:p>
              <a:pPr algn="ctr"/>
              <a:r>
                <a:rPr lang="fr-FR" sz="2400" b="1" dirty="0">
                  <a:solidFill>
                    <a:schemeClr val="bg1"/>
                  </a:solidFill>
                  <a:latin typeface="Verdana" panose="020B0604030504040204" pitchFamily="34" charset="0"/>
                  <a:ea typeface="Verdana" panose="020B0604030504040204" pitchFamily="34" charset="0"/>
                </a:rPr>
                <a:t>syndicaux</a:t>
              </a:r>
            </a:p>
          </p:txBody>
        </p:sp>
        <p:pic>
          <p:nvPicPr>
            <p:cNvPr id="14" name="Picture 2" descr="Geste de la main. Pointant deux doigts en comptant. Illustration vectorielle de rétro vintage croquis. Style de gravure. noir isolé sur fond blanc Banque d'images - 68335365">
              <a:extLst>
                <a:ext uri="{FF2B5EF4-FFF2-40B4-BE49-F238E27FC236}">
                  <a16:creationId xmlns:a16="http://schemas.microsoft.com/office/drawing/2014/main" id="{7BD832AC-49FC-F7E3-81B4-83126121F0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5392" y="2613212"/>
              <a:ext cx="4102417" cy="3917813"/>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Connecteur droit avec flèche 14">
              <a:extLst>
                <a:ext uri="{FF2B5EF4-FFF2-40B4-BE49-F238E27FC236}">
                  <a16:creationId xmlns:a16="http://schemas.microsoft.com/office/drawing/2014/main" id="{D07C96EC-990C-2BEC-058F-6063B2104570}"/>
                </a:ext>
              </a:extLst>
            </p:cNvPr>
            <p:cNvCxnSpPr>
              <a:cxnSpLocks/>
            </p:cNvCxnSpPr>
            <p:nvPr/>
          </p:nvCxnSpPr>
          <p:spPr>
            <a:xfrm flipV="1">
              <a:off x="6646987" y="2037052"/>
              <a:ext cx="2152356" cy="794389"/>
            </a:xfrm>
            <a:prstGeom prst="straightConnector1">
              <a:avLst/>
            </a:prstGeom>
            <a:ln w="57150">
              <a:solidFill>
                <a:srgbClr val="FFFF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8F7D7C77-4892-3F97-2021-4352BD43463B}"/>
                </a:ext>
              </a:extLst>
            </p:cNvPr>
            <p:cNvSpPr txBox="1"/>
            <p:nvPr/>
          </p:nvSpPr>
          <p:spPr>
            <a:xfrm>
              <a:off x="467919" y="1716773"/>
              <a:ext cx="2391508" cy="830997"/>
            </a:xfrm>
            <a:prstGeom prst="rect">
              <a:avLst/>
            </a:prstGeom>
            <a:solidFill>
              <a:srgbClr val="693C1B"/>
            </a:solidFill>
            <a:ln>
              <a:solidFill>
                <a:srgbClr val="FFFF00"/>
              </a:solidFill>
            </a:ln>
          </p:spPr>
          <p:txBody>
            <a:bodyPr wrap="square" rtlCol="0">
              <a:spAutoFit/>
            </a:bodyPr>
            <a:lstStyle/>
            <a:p>
              <a:pPr algn="ctr"/>
              <a:r>
                <a:rPr lang="fr-FR" sz="2400" b="1" dirty="0">
                  <a:solidFill>
                    <a:schemeClr val="bg1"/>
                  </a:solidFill>
                  <a:latin typeface="Verdana" panose="020B0604030504040204" pitchFamily="34" charset="0"/>
                  <a:ea typeface="Verdana" panose="020B0604030504040204" pitchFamily="34" charset="0"/>
                </a:rPr>
                <a:t>Délégués du personnel</a:t>
              </a:r>
            </a:p>
          </p:txBody>
        </p:sp>
        <p:cxnSp>
          <p:nvCxnSpPr>
            <p:cNvPr id="17" name="Connecteur droit avec flèche 16">
              <a:extLst>
                <a:ext uri="{FF2B5EF4-FFF2-40B4-BE49-F238E27FC236}">
                  <a16:creationId xmlns:a16="http://schemas.microsoft.com/office/drawing/2014/main" id="{65F681B7-6A41-C829-D21C-F98E014F7DCD}"/>
                </a:ext>
              </a:extLst>
            </p:cNvPr>
            <p:cNvCxnSpPr>
              <a:cxnSpLocks/>
            </p:cNvCxnSpPr>
            <p:nvPr/>
          </p:nvCxnSpPr>
          <p:spPr>
            <a:xfrm flipH="1" flipV="1">
              <a:off x="2830959" y="2050382"/>
              <a:ext cx="2188866" cy="781059"/>
            </a:xfrm>
            <a:prstGeom prst="straightConnector1">
              <a:avLst/>
            </a:prstGeom>
            <a:ln w="57150">
              <a:solidFill>
                <a:srgbClr val="FFFF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A3B9D0F2-BB3B-4A7F-1F53-48C1C5BAD597}"/>
                </a:ext>
              </a:extLst>
            </p:cNvPr>
            <p:cNvSpPr/>
            <p:nvPr/>
          </p:nvSpPr>
          <p:spPr>
            <a:xfrm>
              <a:off x="5019825" y="2394983"/>
              <a:ext cx="1627162" cy="436459"/>
            </a:xfrm>
            <a:prstGeom prst="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instances</a:t>
              </a:r>
            </a:p>
          </p:txBody>
        </p:sp>
      </p:grpSp>
    </p:spTree>
    <p:extLst>
      <p:ext uri="{BB962C8B-B14F-4D97-AF65-F5344CB8AC3E}">
        <p14:creationId xmlns:p14="http://schemas.microsoft.com/office/powerpoint/2010/main" val="128977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832008"/>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a:extLst>
              <a:ext uri="{FF2B5EF4-FFF2-40B4-BE49-F238E27FC236}">
                <a16:creationId xmlns:a16="http://schemas.microsoft.com/office/drawing/2014/main" id="{E32F4584-60DA-AAAF-AC18-E65C9928CEF3}"/>
              </a:ext>
            </a:extLst>
          </p:cNvPr>
          <p:cNvSpPr txBox="1"/>
          <p:nvPr/>
        </p:nvSpPr>
        <p:spPr>
          <a:xfrm>
            <a:off x="340994" y="3286250"/>
            <a:ext cx="11510010" cy="3325654"/>
          </a:xfrm>
          <a:prstGeom prst="rect">
            <a:avLst/>
          </a:prstGeom>
          <a:noFill/>
        </p:spPr>
        <p:txBody>
          <a:bodyPr wrap="square">
            <a:spAutoFit/>
          </a:bodyPr>
          <a:lstStyle/>
          <a:p>
            <a:pPr marL="342900" lvl="0" indent="-342900" algn="just">
              <a:lnSpc>
                <a:spcPct val="200000"/>
              </a:lnSpc>
              <a:buFont typeface="Wingdings" panose="05000000000000000000" pitchFamily="2" charset="2"/>
              <a:buChar char="§"/>
            </a:pPr>
            <a:r>
              <a:rPr lang="fr-FR" sz="1800" dirty="0">
                <a:solidFill>
                  <a:schemeClr val="bg1"/>
                </a:solidFill>
                <a:latin typeface="Verdana" panose="020B0604030504040204" pitchFamily="34" charset="0"/>
                <a:ea typeface="Verdana" panose="020B0604030504040204" pitchFamily="34" charset="0"/>
              </a:rPr>
              <a:t>Montrer les normes internationales du dialogue social</a:t>
            </a:r>
          </a:p>
          <a:p>
            <a:pPr marL="342900" lvl="0" indent="-342900" algn="just">
              <a:lnSpc>
                <a:spcPct val="200000"/>
              </a:lnSpc>
              <a:buFont typeface="Wingdings" panose="05000000000000000000" pitchFamily="2" charset="2"/>
              <a:buChar char="§"/>
            </a:pPr>
            <a:r>
              <a:rPr lang="fr-FR" dirty="0">
                <a:solidFill>
                  <a:schemeClr val="bg1"/>
                </a:solidFill>
                <a:latin typeface="Verdana" panose="020B0604030504040204" pitchFamily="34" charset="0"/>
                <a:ea typeface="Verdana" panose="020B0604030504040204" pitchFamily="34" charset="0"/>
              </a:rPr>
              <a:t>Expliquer le fonctionnement du dialogue social à l’échelle nationale et à l’échelle de l’entreprise</a:t>
            </a:r>
          </a:p>
          <a:p>
            <a:pPr marL="342900" lvl="0" indent="-342900" algn="just">
              <a:lnSpc>
                <a:spcPct val="200000"/>
              </a:lnSpc>
              <a:buFont typeface="Wingdings" panose="05000000000000000000" pitchFamily="2" charset="2"/>
              <a:buChar char="§"/>
            </a:pPr>
            <a:r>
              <a:rPr lang="fr-FR" sz="1800" dirty="0">
                <a:solidFill>
                  <a:schemeClr val="bg1"/>
                </a:solidFill>
                <a:latin typeface="Verdana" panose="020B0604030504040204" pitchFamily="34" charset="0"/>
                <a:ea typeface="Verdana" panose="020B0604030504040204" pitchFamily="34" charset="0"/>
              </a:rPr>
              <a:t>Délimiter le champ d’action des délégués du personnel et des représentants syndicaux.</a:t>
            </a:r>
          </a:p>
          <a:p>
            <a:pPr marL="342900" lvl="0" indent="-342900" algn="just">
              <a:lnSpc>
                <a:spcPct val="200000"/>
              </a:lnSpc>
              <a:buFont typeface="Wingdings" panose="05000000000000000000" pitchFamily="2" charset="2"/>
              <a:buChar char="§"/>
            </a:pPr>
            <a:r>
              <a:rPr lang="fr-FR" sz="1800" dirty="0">
                <a:solidFill>
                  <a:schemeClr val="bg1"/>
                </a:solidFill>
                <a:latin typeface="Verdana" panose="020B0604030504040204" pitchFamily="34" charset="0"/>
                <a:ea typeface="Verdana" panose="020B0604030504040204" pitchFamily="34" charset="0"/>
              </a:rPr>
              <a:t>Apporter des réponses sur les problématiques nées de la suspension des élections professionnelles.</a:t>
            </a:r>
          </a:p>
        </p:txBody>
      </p:sp>
      <p:sp>
        <p:nvSpPr>
          <p:cNvPr id="7" name="ZoneTexte 6">
            <a:extLst>
              <a:ext uri="{FF2B5EF4-FFF2-40B4-BE49-F238E27FC236}">
                <a16:creationId xmlns:a16="http://schemas.microsoft.com/office/drawing/2014/main" id="{52A8D9B7-0E6B-18F3-6371-3FCDE9FF4ED9}"/>
              </a:ext>
            </a:extLst>
          </p:cNvPr>
          <p:cNvSpPr txBox="1"/>
          <p:nvPr/>
        </p:nvSpPr>
        <p:spPr>
          <a:xfrm>
            <a:off x="340994" y="2046615"/>
            <a:ext cx="10033841" cy="400110"/>
          </a:xfrm>
          <a:prstGeom prst="rect">
            <a:avLst/>
          </a:prstGeom>
          <a:noFill/>
        </p:spPr>
        <p:txBody>
          <a:bodyPr wrap="square">
            <a:spAutoFit/>
          </a:bodyPr>
          <a:lstStyle/>
          <a:p>
            <a:pPr marL="342900" indent="-342900">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Présenter les normes et les mécanismes du dialogue social</a:t>
            </a:r>
          </a:p>
        </p:txBody>
      </p:sp>
      <p:sp>
        <p:nvSpPr>
          <p:cNvPr id="8" name="ZoneTexte 7">
            <a:extLst>
              <a:ext uri="{FF2B5EF4-FFF2-40B4-BE49-F238E27FC236}">
                <a16:creationId xmlns:a16="http://schemas.microsoft.com/office/drawing/2014/main" id="{4B2BA57B-8E5E-181F-6BCE-AE0E96319EA6}"/>
              </a:ext>
            </a:extLst>
          </p:cNvPr>
          <p:cNvSpPr txBox="1"/>
          <p:nvPr/>
        </p:nvSpPr>
        <p:spPr>
          <a:xfrm>
            <a:off x="340994" y="1462367"/>
            <a:ext cx="9300119" cy="461665"/>
          </a:xfrm>
          <a:prstGeom prst="rect">
            <a:avLst/>
          </a:prstGeom>
          <a:noFill/>
        </p:spPr>
        <p:txBody>
          <a:bodyPr wrap="square" rtlCol="0">
            <a:spAutoFit/>
          </a:bodyPr>
          <a:lstStyle/>
          <a:p>
            <a:r>
              <a:rPr lang="fr-FR" sz="2400" b="1" dirty="0">
                <a:solidFill>
                  <a:schemeClr val="bg1"/>
                </a:solidFill>
                <a:latin typeface="Verdana" panose="020B0604030504040204" pitchFamily="34" charset="0"/>
                <a:ea typeface="Verdana" panose="020B0604030504040204" pitchFamily="34" charset="0"/>
              </a:rPr>
              <a:t>Objectif</a:t>
            </a:r>
            <a:r>
              <a:rPr lang="fr-FR" sz="2400" b="1" dirty="0">
                <a:latin typeface="Verdana" panose="020B0604030504040204" pitchFamily="34" charset="0"/>
                <a:ea typeface="Verdana" panose="020B0604030504040204" pitchFamily="34" charset="0"/>
              </a:rPr>
              <a:t> </a:t>
            </a:r>
            <a:r>
              <a:rPr lang="fr-FR" sz="2400" b="1" dirty="0">
                <a:solidFill>
                  <a:schemeClr val="bg1"/>
                </a:solidFill>
                <a:latin typeface="Verdana" panose="020B0604030504040204" pitchFamily="34" charset="0"/>
                <a:ea typeface="Verdana" panose="020B0604030504040204" pitchFamily="34" charset="0"/>
              </a:rPr>
              <a:t>général </a:t>
            </a:r>
          </a:p>
        </p:txBody>
      </p:sp>
      <p:sp>
        <p:nvSpPr>
          <p:cNvPr id="9" name="ZoneTexte 8">
            <a:extLst>
              <a:ext uri="{FF2B5EF4-FFF2-40B4-BE49-F238E27FC236}">
                <a16:creationId xmlns:a16="http://schemas.microsoft.com/office/drawing/2014/main" id="{7A012982-47AE-8B28-4618-5B961C3F0B4F}"/>
              </a:ext>
            </a:extLst>
          </p:cNvPr>
          <p:cNvSpPr txBox="1"/>
          <p:nvPr/>
        </p:nvSpPr>
        <p:spPr>
          <a:xfrm>
            <a:off x="224137" y="2824585"/>
            <a:ext cx="9300119" cy="461665"/>
          </a:xfrm>
          <a:prstGeom prst="rect">
            <a:avLst/>
          </a:prstGeom>
          <a:noFill/>
        </p:spPr>
        <p:txBody>
          <a:bodyPr wrap="square" rtlCol="0">
            <a:spAutoFit/>
          </a:bodyPr>
          <a:lstStyle/>
          <a:p>
            <a:r>
              <a:rPr lang="fr-FR" sz="2400" b="1" dirty="0">
                <a:solidFill>
                  <a:schemeClr val="bg1"/>
                </a:solidFill>
                <a:latin typeface="Verdana" panose="020B0604030504040204" pitchFamily="34" charset="0"/>
                <a:ea typeface="Verdana" panose="020B0604030504040204" pitchFamily="34" charset="0"/>
              </a:rPr>
              <a:t>Objectifs spécifiques (OS)</a:t>
            </a:r>
            <a:r>
              <a:rPr lang="fr-FR" sz="2400" dirty="0">
                <a:solidFill>
                  <a:schemeClr val="bg1"/>
                </a:solidFill>
                <a:latin typeface="Verdana" panose="020B0604030504040204" pitchFamily="34" charset="0"/>
                <a:ea typeface="Verdana" panose="020B0604030504040204" pitchFamily="34" charset="0"/>
              </a:rPr>
              <a:t> </a:t>
            </a:r>
          </a:p>
        </p:txBody>
      </p:sp>
    </p:spTree>
    <p:extLst>
      <p:ext uri="{BB962C8B-B14F-4D97-AF65-F5344CB8AC3E}">
        <p14:creationId xmlns:p14="http://schemas.microsoft.com/office/powerpoint/2010/main" val="249386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713401"/>
            <a:ext cx="12192000" cy="6248108"/>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14567"/>
            <a:ext cx="12192000" cy="174477"/>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24640" y="108703"/>
            <a:ext cx="248267" cy="284017"/>
          </a:xfrm>
          <a:prstGeom prst="rect">
            <a:avLst/>
          </a:prstGeom>
        </p:spPr>
      </p:pic>
      <p:sp>
        <p:nvSpPr>
          <p:cNvPr id="26" name="Rectangle 25"/>
          <p:cNvSpPr/>
          <p:nvPr/>
        </p:nvSpPr>
        <p:spPr>
          <a:xfrm>
            <a:off x="0" y="578690"/>
            <a:ext cx="12192000" cy="125932"/>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626646A0-5D4E-7B38-6FB5-DEA6E43D500B}"/>
              </a:ext>
            </a:extLst>
          </p:cNvPr>
          <p:cNvGrpSpPr/>
          <p:nvPr/>
        </p:nvGrpSpPr>
        <p:grpSpPr>
          <a:xfrm>
            <a:off x="40640" y="1780540"/>
            <a:ext cx="12141200" cy="5071503"/>
            <a:chOff x="0" y="1496908"/>
            <a:chExt cx="12098255" cy="5071503"/>
          </a:xfrm>
        </p:grpSpPr>
        <p:grpSp>
          <p:nvGrpSpPr>
            <p:cNvPr id="5" name="Groupe 4">
              <a:extLst>
                <a:ext uri="{FF2B5EF4-FFF2-40B4-BE49-F238E27FC236}">
                  <a16:creationId xmlns:a16="http://schemas.microsoft.com/office/drawing/2014/main" id="{07FDE5FB-301B-3B6F-1DA3-0BBFFD843704}"/>
                </a:ext>
              </a:extLst>
            </p:cNvPr>
            <p:cNvGrpSpPr/>
            <p:nvPr/>
          </p:nvGrpSpPr>
          <p:grpSpPr>
            <a:xfrm>
              <a:off x="1493226" y="2212147"/>
              <a:ext cx="8438565" cy="3305907"/>
              <a:chOff x="2646777" y="1621303"/>
              <a:chExt cx="8438565" cy="3305907"/>
            </a:xfrm>
          </p:grpSpPr>
          <p:pic>
            <p:nvPicPr>
              <p:cNvPr id="18" name="Picture 2" descr="illustrations, cliparts, dessins animés et icônes de foule (tous sont complètes et amovible) - foule">
                <a:extLst>
                  <a:ext uri="{FF2B5EF4-FFF2-40B4-BE49-F238E27FC236}">
                    <a16:creationId xmlns:a16="http://schemas.microsoft.com/office/drawing/2014/main" id="{15EDEC8B-7061-D56A-FC82-5E66B0F767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5551" y="1973728"/>
                <a:ext cx="5359791" cy="223251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illustrations, cliparts, dessins animés et icônes de mettre le papier avec droit de vote dans l’urne à la main. vintage gravure dessin stylisé - vote enveloppe">
                <a:extLst>
                  <a:ext uri="{FF2B5EF4-FFF2-40B4-BE49-F238E27FC236}">
                    <a16:creationId xmlns:a16="http://schemas.microsoft.com/office/drawing/2014/main" id="{0B75679A-75A8-7A67-6896-6585C384AF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6777" y="1621303"/>
                <a:ext cx="4795031" cy="330590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6" name="Connecteur droit 5">
              <a:extLst>
                <a:ext uri="{FF2B5EF4-FFF2-40B4-BE49-F238E27FC236}">
                  <a16:creationId xmlns:a16="http://schemas.microsoft.com/office/drawing/2014/main" id="{82F260B4-457F-C595-2B47-0D374E80FD27}"/>
                </a:ext>
              </a:extLst>
            </p:cNvPr>
            <p:cNvCxnSpPr>
              <a:cxnSpLocks/>
            </p:cNvCxnSpPr>
            <p:nvPr/>
          </p:nvCxnSpPr>
          <p:spPr>
            <a:xfrm>
              <a:off x="6925987" y="4712680"/>
              <a:ext cx="1069155" cy="1027678"/>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17EF4205-08D5-1B4F-0FB9-23EB841937F7}"/>
                </a:ext>
              </a:extLst>
            </p:cNvPr>
            <p:cNvCxnSpPr>
              <a:cxnSpLocks/>
            </p:cNvCxnSpPr>
            <p:nvPr/>
          </p:nvCxnSpPr>
          <p:spPr>
            <a:xfrm flipH="1">
              <a:off x="7999837" y="4716931"/>
              <a:ext cx="18752" cy="1023427"/>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9F4C441E-4186-2E0B-37E9-E4EC1C3EA976}"/>
                </a:ext>
              </a:extLst>
            </p:cNvPr>
            <p:cNvCxnSpPr>
              <a:cxnSpLocks/>
            </p:cNvCxnSpPr>
            <p:nvPr/>
          </p:nvCxnSpPr>
          <p:spPr>
            <a:xfrm flipH="1">
              <a:off x="8009213" y="4742203"/>
              <a:ext cx="1345802" cy="998155"/>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9" name="Rectangle : coins arrondis 8">
              <a:extLst>
                <a:ext uri="{FF2B5EF4-FFF2-40B4-BE49-F238E27FC236}">
                  <a16:creationId xmlns:a16="http://schemas.microsoft.com/office/drawing/2014/main" id="{8B2C9944-FE72-D1B8-616B-F5E95D81A61E}"/>
                </a:ext>
              </a:extLst>
            </p:cNvPr>
            <p:cNvSpPr/>
            <p:nvPr/>
          </p:nvSpPr>
          <p:spPr>
            <a:xfrm>
              <a:off x="6389078" y="5875017"/>
              <a:ext cx="3505209" cy="693394"/>
            </a:xfrm>
            <a:prstGeom prst="round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cs typeface="Arial" panose="020B0604020202020204" pitchFamily="34" charset="0"/>
                </a:rPr>
                <a:t>Salariés Candidats</a:t>
              </a:r>
            </a:p>
          </p:txBody>
        </p:sp>
        <p:cxnSp>
          <p:nvCxnSpPr>
            <p:cNvPr id="10" name="Connecteur droit 9">
              <a:extLst>
                <a:ext uri="{FF2B5EF4-FFF2-40B4-BE49-F238E27FC236}">
                  <a16:creationId xmlns:a16="http://schemas.microsoft.com/office/drawing/2014/main" id="{B80F9B22-EE5E-BBA6-1F30-3757AA9745AB}"/>
                </a:ext>
              </a:extLst>
            </p:cNvPr>
            <p:cNvCxnSpPr/>
            <p:nvPr/>
          </p:nvCxnSpPr>
          <p:spPr>
            <a:xfrm>
              <a:off x="7999837" y="5050302"/>
              <a:ext cx="46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50FCBA21-1CF8-7BE8-2E20-28B605630B66}"/>
                </a:ext>
              </a:extLst>
            </p:cNvPr>
            <p:cNvCxnSpPr>
              <a:cxnSpLocks/>
            </p:cNvCxnSpPr>
            <p:nvPr/>
          </p:nvCxnSpPr>
          <p:spPr>
            <a:xfrm>
              <a:off x="6357419" y="2494817"/>
              <a:ext cx="3536868"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 coins arrondis 11">
              <a:extLst>
                <a:ext uri="{FF2B5EF4-FFF2-40B4-BE49-F238E27FC236}">
                  <a16:creationId xmlns:a16="http://schemas.microsoft.com/office/drawing/2014/main" id="{48665E8D-2AC9-6148-ADF6-D98394BA1EED}"/>
                </a:ext>
              </a:extLst>
            </p:cNvPr>
            <p:cNvSpPr/>
            <p:nvPr/>
          </p:nvSpPr>
          <p:spPr>
            <a:xfrm>
              <a:off x="8593046" y="1496908"/>
              <a:ext cx="3505209" cy="693394"/>
            </a:xfrm>
            <a:prstGeom prst="round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cs typeface="Arial" panose="020B0604020202020204" pitchFamily="34" charset="0"/>
                </a:rPr>
                <a:t>Collectif des salariés</a:t>
              </a:r>
            </a:p>
          </p:txBody>
        </p:sp>
        <p:cxnSp>
          <p:nvCxnSpPr>
            <p:cNvPr id="13" name="Connecteur droit 12">
              <a:extLst>
                <a:ext uri="{FF2B5EF4-FFF2-40B4-BE49-F238E27FC236}">
                  <a16:creationId xmlns:a16="http://schemas.microsoft.com/office/drawing/2014/main" id="{B0508997-57C2-D718-6EF1-3937F8A8983A}"/>
                </a:ext>
              </a:extLst>
            </p:cNvPr>
            <p:cNvCxnSpPr>
              <a:cxnSpLocks/>
            </p:cNvCxnSpPr>
            <p:nvPr/>
          </p:nvCxnSpPr>
          <p:spPr>
            <a:xfrm flipV="1">
              <a:off x="6357419" y="2494817"/>
              <a:ext cx="0" cy="3470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4613BCA4-8126-603E-28DB-E6AFBCB36498}"/>
                </a:ext>
              </a:extLst>
            </p:cNvPr>
            <p:cNvCxnSpPr>
              <a:cxnSpLocks/>
            </p:cNvCxnSpPr>
            <p:nvPr/>
          </p:nvCxnSpPr>
          <p:spPr>
            <a:xfrm flipV="1">
              <a:off x="9908357" y="2212149"/>
              <a:ext cx="0" cy="2826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 coins arrondis 14">
              <a:extLst>
                <a:ext uri="{FF2B5EF4-FFF2-40B4-BE49-F238E27FC236}">
                  <a16:creationId xmlns:a16="http://schemas.microsoft.com/office/drawing/2014/main" id="{95CE166A-0B0C-AE1A-EC05-7FA2CE4F5B9A}"/>
                </a:ext>
              </a:extLst>
            </p:cNvPr>
            <p:cNvSpPr/>
            <p:nvPr/>
          </p:nvSpPr>
          <p:spPr>
            <a:xfrm>
              <a:off x="0" y="5875017"/>
              <a:ext cx="3505209" cy="693394"/>
            </a:xfrm>
            <a:prstGeom prst="roundRect">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cs typeface="Arial" panose="020B0604020202020204" pitchFamily="34" charset="0"/>
                </a:rPr>
                <a:t>Mandat annal</a:t>
              </a:r>
            </a:p>
          </p:txBody>
        </p:sp>
        <p:cxnSp>
          <p:nvCxnSpPr>
            <p:cNvPr id="16" name="Connecteur droit avec flèche 15">
              <a:extLst>
                <a:ext uri="{FF2B5EF4-FFF2-40B4-BE49-F238E27FC236}">
                  <a16:creationId xmlns:a16="http://schemas.microsoft.com/office/drawing/2014/main" id="{9B928C1A-F106-913D-9A54-DC1B457438E0}"/>
                </a:ext>
              </a:extLst>
            </p:cNvPr>
            <p:cNvCxnSpPr>
              <a:cxnSpLocks/>
            </p:cNvCxnSpPr>
            <p:nvPr/>
          </p:nvCxnSpPr>
          <p:spPr>
            <a:xfrm>
              <a:off x="637145" y="5241280"/>
              <a:ext cx="0" cy="633737"/>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88C1A9C9-5FD2-ED64-622B-E2A6FB4A3E15}"/>
                </a:ext>
              </a:extLst>
            </p:cNvPr>
            <p:cNvCxnSpPr>
              <a:cxnSpLocks/>
            </p:cNvCxnSpPr>
            <p:nvPr/>
          </p:nvCxnSpPr>
          <p:spPr>
            <a:xfrm>
              <a:off x="637145" y="5241280"/>
              <a:ext cx="856081"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23FF55AD-60FF-17DD-E1DE-2D37AE3A29E8}"/>
                </a:ext>
              </a:extLst>
            </p:cNvPr>
            <p:cNvCxnSpPr>
              <a:cxnSpLocks/>
            </p:cNvCxnSpPr>
            <p:nvPr/>
          </p:nvCxnSpPr>
          <p:spPr>
            <a:xfrm>
              <a:off x="6916611" y="4712679"/>
              <a:ext cx="1069155" cy="1027678"/>
            </a:xfrm>
            <a:prstGeom prst="line">
              <a:avLst/>
            </a:prstGeom>
            <a:ln>
              <a:solidFill>
                <a:srgbClr val="FFFF00"/>
              </a:solidFill>
              <a:prstDash val="lgDashDotDot"/>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243D7CA4-5ABD-F665-CD16-C16F6A64D6C5}"/>
                </a:ext>
              </a:extLst>
            </p:cNvPr>
            <p:cNvCxnSpPr>
              <a:cxnSpLocks/>
            </p:cNvCxnSpPr>
            <p:nvPr/>
          </p:nvCxnSpPr>
          <p:spPr>
            <a:xfrm flipH="1">
              <a:off x="7990461" y="4716930"/>
              <a:ext cx="18752" cy="1023427"/>
            </a:xfrm>
            <a:prstGeom prst="line">
              <a:avLst/>
            </a:prstGeom>
            <a:ln>
              <a:solidFill>
                <a:srgbClr val="FFFF00"/>
              </a:solidFill>
              <a:prstDash val="lgDashDotDot"/>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FDCB9E51-480C-3355-CB3F-22EE00CBF821}"/>
                </a:ext>
              </a:extLst>
            </p:cNvPr>
            <p:cNvCxnSpPr>
              <a:cxnSpLocks/>
            </p:cNvCxnSpPr>
            <p:nvPr/>
          </p:nvCxnSpPr>
          <p:spPr>
            <a:xfrm flipH="1">
              <a:off x="7999837" y="4742202"/>
              <a:ext cx="1345802" cy="998155"/>
            </a:xfrm>
            <a:prstGeom prst="line">
              <a:avLst/>
            </a:prstGeom>
            <a:ln>
              <a:solidFill>
                <a:srgbClr val="FFFF00"/>
              </a:solidFill>
              <a:prstDash val="lgDashDotDot"/>
            </a:ln>
          </p:spPr>
          <p:style>
            <a:lnRef idx="1">
              <a:schemeClr val="accent1"/>
            </a:lnRef>
            <a:fillRef idx="0">
              <a:schemeClr val="accent1"/>
            </a:fillRef>
            <a:effectRef idx="0">
              <a:schemeClr val="accent1"/>
            </a:effectRef>
            <a:fontRef idx="minor">
              <a:schemeClr val="tx1"/>
            </a:fontRef>
          </p:style>
        </p:cxnSp>
      </p:grpSp>
      <p:sp>
        <p:nvSpPr>
          <p:cNvPr id="23" name="ZoneTexte 22">
            <a:extLst>
              <a:ext uri="{FF2B5EF4-FFF2-40B4-BE49-F238E27FC236}">
                <a16:creationId xmlns:a16="http://schemas.microsoft.com/office/drawing/2014/main" id="{877D4DAF-45DD-EA1E-131B-5382BDB47214}"/>
              </a:ext>
            </a:extLst>
          </p:cNvPr>
          <p:cNvSpPr txBox="1"/>
          <p:nvPr/>
        </p:nvSpPr>
        <p:spPr>
          <a:xfrm>
            <a:off x="71120" y="713401"/>
            <a:ext cx="11933584"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 Q7-1: Comment devient-on délégué du personnel dans l’entreprise ?</a:t>
            </a:r>
          </a:p>
        </p:txBody>
      </p:sp>
      <p:sp>
        <p:nvSpPr>
          <p:cNvPr id="24" name="ZoneTexte 23">
            <a:extLst>
              <a:ext uri="{FF2B5EF4-FFF2-40B4-BE49-F238E27FC236}">
                <a16:creationId xmlns:a16="http://schemas.microsoft.com/office/drawing/2014/main" id="{58988B8D-5A65-0F23-67A8-73EE7CCE5421}"/>
              </a:ext>
            </a:extLst>
          </p:cNvPr>
          <p:cNvSpPr txBox="1"/>
          <p:nvPr/>
        </p:nvSpPr>
        <p:spPr>
          <a:xfrm>
            <a:off x="71120" y="1843155"/>
            <a:ext cx="2419105" cy="307777"/>
          </a:xfrm>
          <a:prstGeom prst="rect">
            <a:avLst/>
          </a:prstGeom>
          <a:noFill/>
        </p:spPr>
        <p:txBody>
          <a:bodyPr wrap="square" rtlCol="0">
            <a:spAutoFit/>
          </a:bodyPr>
          <a:lstStyle/>
          <a:p>
            <a:r>
              <a:rPr lang="fr-FR" sz="1400" b="1" dirty="0">
                <a:solidFill>
                  <a:schemeClr val="bg1"/>
                </a:solidFill>
                <a:latin typeface="Verdana" panose="020B0604030504040204" pitchFamily="34" charset="0"/>
                <a:ea typeface="Verdana" panose="020B0604030504040204" pitchFamily="34" charset="0"/>
              </a:rPr>
              <a:t>Art. 173 nouveau _CT</a:t>
            </a:r>
          </a:p>
        </p:txBody>
      </p:sp>
    </p:spTree>
    <p:extLst>
      <p:ext uri="{BB962C8B-B14F-4D97-AF65-F5344CB8AC3E}">
        <p14:creationId xmlns:p14="http://schemas.microsoft.com/office/powerpoint/2010/main" val="75178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ppt_x"/>
                                          </p:val>
                                        </p:tav>
                                        <p:tav tm="100000">
                                          <p:val>
                                            <p:strVal val="#ppt_x"/>
                                          </p:val>
                                        </p:tav>
                                      </p:tavLst>
                                    </p:anim>
                                    <p:anim calcmode="lin" valueType="num">
                                      <p:cBhvr additive="base">
                                        <p:cTn id="1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843280"/>
            <a:ext cx="12192000" cy="5802846"/>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375060"/>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9268" y="45037"/>
            <a:ext cx="333639" cy="381683"/>
          </a:xfrm>
          <a:prstGeom prst="rect">
            <a:avLst/>
          </a:prstGeom>
        </p:spPr>
      </p:pic>
      <p:sp>
        <p:nvSpPr>
          <p:cNvPr id="26" name="Rectangle 25"/>
          <p:cNvSpPr/>
          <p:nvPr/>
        </p:nvSpPr>
        <p:spPr>
          <a:xfrm>
            <a:off x="0" y="62875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Ellipse 23">
            <a:extLst>
              <a:ext uri="{FF2B5EF4-FFF2-40B4-BE49-F238E27FC236}">
                <a16:creationId xmlns:a16="http://schemas.microsoft.com/office/drawing/2014/main" id="{50273800-3C93-7E45-EFD3-6E45090AF45F}"/>
              </a:ext>
            </a:extLst>
          </p:cNvPr>
          <p:cNvSpPr/>
          <p:nvPr/>
        </p:nvSpPr>
        <p:spPr>
          <a:xfrm>
            <a:off x="7891811" y="3337591"/>
            <a:ext cx="3540516" cy="3145349"/>
          </a:xfrm>
          <a:prstGeom prst="ellips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200" b="1" dirty="0">
                <a:latin typeface="Verdana" panose="020B0604030504040204" pitchFamily="34" charset="0"/>
                <a:ea typeface="Verdana" panose="020B0604030504040204" pitchFamily="34" charset="0"/>
              </a:rPr>
              <a:t>L’organisation syndicale doit avoir au moins un délégué du personnel</a:t>
            </a:r>
          </a:p>
        </p:txBody>
      </p:sp>
      <p:sp>
        <p:nvSpPr>
          <p:cNvPr id="27" name="Rectangle : coins arrondis 26">
            <a:extLst>
              <a:ext uri="{FF2B5EF4-FFF2-40B4-BE49-F238E27FC236}">
                <a16:creationId xmlns:a16="http://schemas.microsoft.com/office/drawing/2014/main" id="{FCB34091-3067-47A4-25C3-E24E4ED7339A}"/>
              </a:ext>
            </a:extLst>
          </p:cNvPr>
          <p:cNvSpPr/>
          <p:nvPr/>
        </p:nvSpPr>
        <p:spPr>
          <a:xfrm>
            <a:off x="8543418" y="2077508"/>
            <a:ext cx="2230748" cy="8677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a:solidFill>
                  <a:srgbClr val="FF0000"/>
                </a:solidFill>
                <a:latin typeface="Verdana" panose="020B0604030504040204" pitchFamily="34" charset="0"/>
                <a:ea typeface="Verdana" panose="020B0604030504040204" pitchFamily="34" charset="0"/>
              </a:rPr>
              <a:t>Condition Requise</a:t>
            </a:r>
          </a:p>
        </p:txBody>
      </p:sp>
      <p:sp>
        <p:nvSpPr>
          <p:cNvPr id="28" name="ZoneTexte 27">
            <a:extLst>
              <a:ext uri="{FF2B5EF4-FFF2-40B4-BE49-F238E27FC236}">
                <a16:creationId xmlns:a16="http://schemas.microsoft.com/office/drawing/2014/main" id="{313432D4-3888-5FB1-6694-7FBBD949E39B}"/>
              </a:ext>
            </a:extLst>
          </p:cNvPr>
          <p:cNvSpPr txBox="1"/>
          <p:nvPr/>
        </p:nvSpPr>
        <p:spPr>
          <a:xfrm>
            <a:off x="10991408" y="2912990"/>
            <a:ext cx="1251411" cy="923330"/>
          </a:xfrm>
          <a:prstGeom prst="rect">
            <a:avLst/>
          </a:prstGeom>
          <a:noFill/>
        </p:spPr>
        <p:txBody>
          <a:bodyPr wrap="square" rtlCol="0">
            <a:spAutoFit/>
          </a:bodyPr>
          <a:lstStyle/>
          <a:p>
            <a:r>
              <a:rPr lang="fr-FR" b="1" dirty="0">
                <a:solidFill>
                  <a:schemeClr val="bg1"/>
                </a:solidFill>
                <a:latin typeface="Verdana" panose="020B0604030504040204" pitchFamily="34" charset="0"/>
                <a:ea typeface="Verdana" panose="020B0604030504040204" pitchFamily="34" charset="0"/>
              </a:rPr>
              <a:t>Art. 4</a:t>
            </a:r>
          </a:p>
          <a:p>
            <a:r>
              <a:rPr lang="fr-FR" b="1" dirty="0">
                <a:solidFill>
                  <a:schemeClr val="bg1"/>
                </a:solidFill>
                <a:latin typeface="Verdana" panose="020B0604030504040204" pitchFamily="34" charset="0"/>
                <a:ea typeface="Verdana" panose="020B0604030504040204" pitchFamily="34" charset="0"/>
              </a:rPr>
              <a:t>Arrêté 1109</a:t>
            </a:r>
          </a:p>
        </p:txBody>
      </p:sp>
      <p:pic>
        <p:nvPicPr>
          <p:cNvPr id="29" name="Picture 4" descr="Définir L'homme D'affaires Silhouette En Costume Avec Une Cravate Sur Un  Fond Blanc. Illustration Vectorielle Clip Art Libres De Droits , Vecteurs  Et Illustration. Image 75570974.">
            <a:extLst>
              <a:ext uri="{FF2B5EF4-FFF2-40B4-BE49-F238E27FC236}">
                <a16:creationId xmlns:a16="http://schemas.microsoft.com/office/drawing/2014/main" id="{CD380D05-587A-219A-B878-8258CE561F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3381" y="2077508"/>
            <a:ext cx="3540516" cy="4286250"/>
          </a:xfrm>
          <a:prstGeom prst="rect">
            <a:avLst/>
          </a:prstGeom>
          <a:noFill/>
          <a:ln>
            <a:solidFill>
              <a:srgbClr val="693C1B"/>
            </a:solidFill>
          </a:ln>
          <a:extLst>
            <a:ext uri="{909E8E84-426E-40DD-AFC4-6F175D3DCCD1}">
              <a14:hiddenFill xmlns:a14="http://schemas.microsoft.com/office/drawing/2010/main">
                <a:solidFill>
                  <a:srgbClr val="FFFFFF"/>
                </a:solidFill>
              </a14:hiddenFill>
            </a:ext>
          </a:extLst>
        </p:spPr>
      </p:pic>
      <p:pic>
        <p:nvPicPr>
          <p:cNvPr id="30" name="Picture 10" descr="Doigt images vectorielles, Doigt vecteurs libres de droits | Depositphotos">
            <a:extLst>
              <a:ext uri="{FF2B5EF4-FFF2-40B4-BE49-F238E27FC236}">
                <a16:creationId xmlns:a16="http://schemas.microsoft.com/office/drawing/2014/main" id="{9442519C-1802-5FCD-C396-B503659BA79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0154256">
            <a:off x="422842" y="4612416"/>
            <a:ext cx="3412835" cy="1514475"/>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 coins arrondis 30">
            <a:extLst>
              <a:ext uri="{FF2B5EF4-FFF2-40B4-BE49-F238E27FC236}">
                <a16:creationId xmlns:a16="http://schemas.microsoft.com/office/drawing/2014/main" id="{062B363B-260F-4901-BC10-040DF2E2F7DE}"/>
              </a:ext>
            </a:extLst>
          </p:cNvPr>
          <p:cNvSpPr/>
          <p:nvPr/>
        </p:nvSpPr>
        <p:spPr>
          <a:xfrm>
            <a:off x="126972" y="2173892"/>
            <a:ext cx="3869168" cy="1230697"/>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200" b="1" dirty="0">
                <a:latin typeface="Verdana" panose="020B0604030504040204" pitchFamily="34" charset="0"/>
                <a:ea typeface="Verdana" panose="020B0604030504040204" pitchFamily="34" charset="0"/>
              </a:rPr>
              <a:t>Désigné par son organisation syndicale</a:t>
            </a:r>
          </a:p>
        </p:txBody>
      </p:sp>
      <p:sp>
        <p:nvSpPr>
          <p:cNvPr id="32" name="Flèche : bas 31">
            <a:extLst>
              <a:ext uri="{FF2B5EF4-FFF2-40B4-BE49-F238E27FC236}">
                <a16:creationId xmlns:a16="http://schemas.microsoft.com/office/drawing/2014/main" id="{A3FA6F50-CBC4-6532-B9CF-026DB9C0CA9F}"/>
              </a:ext>
            </a:extLst>
          </p:cNvPr>
          <p:cNvSpPr/>
          <p:nvPr/>
        </p:nvSpPr>
        <p:spPr>
          <a:xfrm>
            <a:off x="9517138" y="2978151"/>
            <a:ext cx="283309" cy="293681"/>
          </a:xfrm>
          <a:prstGeom prst="downArrow">
            <a:avLst>
              <a:gd name="adj1" fmla="val 0"/>
              <a:gd name="adj2" fmla="val 5000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ZoneTexte 32">
            <a:extLst>
              <a:ext uri="{FF2B5EF4-FFF2-40B4-BE49-F238E27FC236}">
                <a16:creationId xmlns:a16="http://schemas.microsoft.com/office/drawing/2014/main" id="{B88A57DB-5EBF-E6CB-5A82-7A0762B47B53}"/>
              </a:ext>
            </a:extLst>
          </p:cNvPr>
          <p:cNvSpPr txBox="1"/>
          <p:nvPr/>
        </p:nvSpPr>
        <p:spPr>
          <a:xfrm>
            <a:off x="0" y="799363"/>
            <a:ext cx="11933584"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Q7-2: Comment devient-on représentant syndical</a:t>
            </a:r>
          </a:p>
          <a:p>
            <a:pPr algn="ctr"/>
            <a:r>
              <a:rPr lang="fr-FR" sz="2800" b="1" dirty="0">
                <a:solidFill>
                  <a:schemeClr val="bg1"/>
                </a:solidFill>
                <a:latin typeface="Verdana" panose="020B0604030504040204" pitchFamily="34" charset="0"/>
                <a:ea typeface="Verdana" panose="020B0604030504040204" pitchFamily="34" charset="0"/>
              </a:rPr>
              <a:t>dans l’entreprise ?</a:t>
            </a:r>
          </a:p>
        </p:txBody>
      </p:sp>
    </p:spTree>
    <p:extLst>
      <p:ext uri="{BB962C8B-B14F-4D97-AF65-F5344CB8AC3E}">
        <p14:creationId xmlns:p14="http://schemas.microsoft.com/office/powerpoint/2010/main" val="397739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748314"/>
            <a:ext cx="12192000" cy="6282406"/>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35625"/>
            <a:ext cx="12192000" cy="19457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9268" y="45037"/>
            <a:ext cx="333639" cy="381683"/>
          </a:xfrm>
          <a:prstGeom prst="rect">
            <a:avLst/>
          </a:prstGeom>
        </p:spPr>
      </p:pic>
      <p:sp>
        <p:nvSpPr>
          <p:cNvPr id="26" name="Rectangle 25"/>
          <p:cNvSpPr/>
          <p:nvPr/>
        </p:nvSpPr>
        <p:spPr>
          <a:xfrm>
            <a:off x="0" y="640091"/>
            <a:ext cx="12192000" cy="118925"/>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F671ADB0-2449-DCEF-7F8A-029951569344}"/>
              </a:ext>
            </a:extLst>
          </p:cNvPr>
          <p:cNvGrpSpPr/>
          <p:nvPr/>
        </p:nvGrpSpPr>
        <p:grpSpPr>
          <a:xfrm>
            <a:off x="463612" y="1882211"/>
            <a:ext cx="11264776" cy="4930990"/>
            <a:chOff x="512696" y="1391963"/>
            <a:chExt cx="11264776" cy="5297809"/>
          </a:xfrm>
        </p:grpSpPr>
        <p:sp>
          <p:nvSpPr>
            <p:cNvPr id="5" name="Organigramme : Connecteur 4">
              <a:extLst>
                <a:ext uri="{FF2B5EF4-FFF2-40B4-BE49-F238E27FC236}">
                  <a16:creationId xmlns:a16="http://schemas.microsoft.com/office/drawing/2014/main" id="{913FF23F-4AD7-8A48-E4C2-B6470E601839}"/>
                </a:ext>
              </a:extLst>
            </p:cNvPr>
            <p:cNvSpPr/>
            <p:nvPr/>
          </p:nvSpPr>
          <p:spPr>
            <a:xfrm>
              <a:off x="2198396" y="1891046"/>
              <a:ext cx="6961632" cy="3877056"/>
            </a:xfrm>
            <a:prstGeom prst="flowChartConnector">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
          <p:nvSpPr>
            <p:cNvPr id="6" name="ZoneTexte 5">
              <a:extLst>
                <a:ext uri="{FF2B5EF4-FFF2-40B4-BE49-F238E27FC236}">
                  <a16:creationId xmlns:a16="http://schemas.microsoft.com/office/drawing/2014/main" id="{042D3C1F-FCD8-B384-E641-D61BD264227E}"/>
                </a:ext>
              </a:extLst>
            </p:cNvPr>
            <p:cNvSpPr txBox="1"/>
            <p:nvPr/>
          </p:nvSpPr>
          <p:spPr>
            <a:xfrm>
              <a:off x="3031972" y="2758246"/>
              <a:ext cx="2539300" cy="2166234"/>
            </a:xfrm>
            <a:prstGeom prst="rect">
              <a:avLst/>
            </a:prstGeom>
            <a:solidFill>
              <a:schemeClr val="bg1"/>
            </a:solidFill>
          </p:spPr>
          <p:txBody>
            <a:bodyPr wrap="square" rtlCol="0">
              <a:spAutoFit/>
            </a:bodyPr>
            <a:lstStyle/>
            <a:p>
              <a:pPr algn="ctr">
                <a:lnSpc>
                  <a:spcPct val="150000"/>
                </a:lnSpc>
              </a:pPr>
              <a:r>
                <a:rPr lang="fr-FR" sz="2000" b="1" dirty="0">
                  <a:latin typeface="Verdana" panose="020B0604030504040204" pitchFamily="34" charset="0"/>
                  <a:ea typeface="Verdana" panose="020B0604030504040204" pitchFamily="34" charset="0"/>
                </a:rPr>
                <a:t>Délégués</a:t>
              </a:r>
            </a:p>
            <a:p>
              <a:pPr algn="ctr">
                <a:lnSpc>
                  <a:spcPct val="150000"/>
                </a:lnSpc>
              </a:pPr>
              <a:r>
                <a:rPr lang="fr-FR" sz="2000" b="1" dirty="0">
                  <a:latin typeface="Verdana" panose="020B0604030504040204" pitchFamily="34" charset="0"/>
                  <a:ea typeface="Verdana" panose="020B0604030504040204" pitchFamily="34" charset="0"/>
                </a:rPr>
                <a:t>du</a:t>
              </a:r>
            </a:p>
            <a:p>
              <a:pPr algn="ctr">
                <a:lnSpc>
                  <a:spcPct val="150000"/>
                </a:lnSpc>
              </a:pPr>
              <a:r>
                <a:rPr lang="fr-FR" sz="2000" b="1" dirty="0">
                  <a:latin typeface="Verdana" panose="020B0604030504040204" pitchFamily="34" charset="0"/>
                  <a:ea typeface="Verdana" panose="020B0604030504040204" pitchFamily="34" charset="0"/>
                </a:rPr>
                <a:t> Personnel</a:t>
              </a:r>
            </a:p>
            <a:p>
              <a:pPr algn="ctr">
                <a:lnSpc>
                  <a:spcPct val="150000"/>
                </a:lnSpc>
              </a:pPr>
              <a:r>
                <a:rPr lang="fr-FR" sz="1200" b="1" dirty="0">
                  <a:solidFill>
                    <a:srgbClr val="FF0000"/>
                  </a:solidFill>
                  <a:latin typeface="Verdana" panose="020B0604030504040204" pitchFamily="34" charset="0"/>
                  <a:ea typeface="Verdana" panose="020B0604030504040204" pitchFamily="34" charset="0"/>
                </a:rPr>
                <a:t>Pour tous</a:t>
              </a:r>
            </a:p>
            <a:p>
              <a:pPr algn="ctr">
                <a:lnSpc>
                  <a:spcPct val="150000"/>
                </a:lnSpc>
              </a:pPr>
              <a:r>
                <a:rPr lang="fr-FR" sz="1200" b="1" dirty="0">
                  <a:solidFill>
                    <a:srgbClr val="FF0000"/>
                  </a:solidFill>
                  <a:latin typeface="Verdana" panose="020B0604030504040204" pitchFamily="34" charset="0"/>
                  <a:ea typeface="Verdana" panose="020B0604030504040204" pitchFamily="34" charset="0"/>
                </a:rPr>
                <a:t> les travailleurs</a:t>
              </a:r>
            </a:p>
          </p:txBody>
        </p:sp>
        <p:sp>
          <p:nvSpPr>
            <p:cNvPr id="7" name="ZoneTexte 6">
              <a:extLst>
                <a:ext uri="{FF2B5EF4-FFF2-40B4-BE49-F238E27FC236}">
                  <a16:creationId xmlns:a16="http://schemas.microsoft.com/office/drawing/2014/main" id="{8FA7E04C-A9C4-E752-CEAB-E5C9106E3597}"/>
                </a:ext>
              </a:extLst>
            </p:cNvPr>
            <p:cNvSpPr txBox="1"/>
            <p:nvPr/>
          </p:nvSpPr>
          <p:spPr>
            <a:xfrm>
              <a:off x="5679212" y="2758246"/>
              <a:ext cx="2693382" cy="2185214"/>
            </a:xfrm>
            <a:prstGeom prst="rect">
              <a:avLst/>
            </a:prstGeom>
            <a:solidFill>
              <a:schemeClr val="bg1"/>
            </a:solidFill>
          </p:spPr>
          <p:txBody>
            <a:bodyPr wrap="square" rtlCol="0">
              <a:spAutoFit/>
            </a:bodyPr>
            <a:lstStyle/>
            <a:p>
              <a:endParaRPr lang="fr-FR" sz="2400" b="1" dirty="0">
                <a:latin typeface="Verdana" panose="020B0604030504040204" pitchFamily="34" charset="0"/>
                <a:ea typeface="Verdana" panose="020B0604030504040204" pitchFamily="34" charset="0"/>
              </a:endParaRPr>
            </a:p>
          </p:txBody>
        </p:sp>
        <p:sp>
          <p:nvSpPr>
            <p:cNvPr id="8" name="ZoneTexte 7">
              <a:extLst>
                <a:ext uri="{FF2B5EF4-FFF2-40B4-BE49-F238E27FC236}">
                  <a16:creationId xmlns:a16="http://schemas.microsoft.com/office/drawing/2014/main" id="{3A8FB7BB-7AFC-0512-0A51-B728EB466187}"/>
                </a:ext>
              </a:extLst>
            </p:cNvPr>
            <p:cNvSpPr txBox="1"/>
            <p:nvPr/>
          </p:nvSpPr>
          <p:spPr>
            <a:xfrm>
              <a:off x="5779008" y="2859150"/>
              <a:ext cx="2505456" cy="338554"/>
            </a:xfrm>
            <a:prstGeom prst="rect">
              <a:avLst/>
            </a:prstGeom>
            <a:noFill/>
            <a:ln w="12700">
              <a:solidFill>
                <a:schemeClr val="tx1"/>
              </a:solidFill>
            </a:ln>
          </p:spPr>
          <p:txBody>
            <a:bodyPr wrap="square" rtlCol="0">
              <a:spAutoFit/>
            </a:bodyPr>
            <a:lstStyle/>
            <a:p>
              <a:r>
                <a:rPr lang="fr-FR" sz="1600" b="1" dirty="0">
                  <a:latin typeface="Verdana" panose="020B0604030504040204" pitchFamily="34" charset="0"/>
                  <a:ea typeface="Verdana" panose="020B0604030504040204" pitchFamily="34" charset="0"/>
                </a:rPr>
                <a:t>Section syndicale 1</a:t>
              </a:r>
            </a:p>
          </p:txBody>
        </p:sp>
        <p:sp>
          <p:nvSpPr>
            <p:cNvPr id="9" name="ZoneTexte 8">
              <a:extLst>
                <a:ext uri="{FF2B5EF4-FFF2-40B4-BE49-F238E27FC236}">
                  <a16:creationId xmlns:a16="http://schemas.microsoft.com/office/drawing/2014/main" id="{9502AFE3-DCA9-E06C-C1DB-9E0351E2D7C0}"/>
                </a:ext>
              </a:extLst>
            </p:cNvPr>
            <p:cNvSpPr txBox="1"/>
            <p:nvPr/>
          </p:nvSpPr>
          <p:spPr>
            <a:xfrm>
              <a:off x="5773175" y="3660297"/>
              <a:ext cx="2505456" cy="338554"/>
            </a:xfrm>
            <a:prstGeom prst="rect">
              <a:avLst/>
            </a:prstGeom>
            <a:noFill/>
            <a:ln w="12700">
              <a:solidFill>
                <a:schemeClr val="tx1"/>
              </a:solidFill>
            </a:ln>
          </p:spPr>
          <p:txBody>
            <a:bodyPr wrap="square" rtlCol="0">
              <a:spAutoFit/>
            </a:bodyPr>
            <a:lstStyle/>
            <a:p>
              <a:r>
                <a:rPr lang="fr-FR" sz="1600" b="1" dirty="0">
                  <a:latin typeface="Verdana" panose="020B0604030504040204" pitchFamily="34" charset="0"/>
                  <a:ea typeface="Verdana" panose="020B0604030504040204" pitchFamily="34" charset="0"/>
                </a:rPr>
                <a:t>Section syndicale 2</a:t>
              </a:r>
            </a:p>
          </p:txBody>
        </p:sp>
        <p:sp>
          <p:nvSpPr>
            <p:cNvPr id="10" name="ZoneTexte 9">
              <a:extLst>
                <a:ext uri="{FF2B5EF4-FFF2-40B4-BE49-F238E27FC236}">
                  <a16:creationId xmlns:a16="http://schemas.microsoft.com/office/drawing/2014/main" id="{96FCF87B-5E56-73E0-8C75-24BFD1B0167A}"/>
                </a:ext>
              </a:extLst>
            </p:cNvPr>
            <p:cNvSpPr txBox="1"/>
            <p:nvPr/>
          </p:nvSpPr>
          <p:spPr>
            <a:xfrm>
              <a:off x="5773175" y="4381691"/>
              <a:ext cx="2505456" cy="338554"/>
            </a:xfrm>
            <a:prstGeom prst="rect">
              <a:avLst/>
            </a:prstGeom>
            <a:noFill/>
            <a:ln w="12700">
              <a:solidFill>
                <a:schemeClr val="tx1"/>
              </a:solidFill>
            </a:ln>
          </p:spPr>
          <p:txBody>
            <a:bodyPr wrap="square" rtlCol="0">
              <a:spAutoFit/>
            </a:bodyPr>
            <a:lstStyle/>
            <a:p>
              <a:r>
                <a:rPr lang="fr-FR" sz="1600" b="1" dirty="0">
                  <a:latin typeface="Verdana" panose="020B0604030504040204" pitchFamily="34" charset="0"/>
                  <a:ea typeface="Verdana" panose="020B0604030504040204" pitchFamily="34" charset="0"/>
                </a:rPr>
                <a:t>Section syndicale 3</a:t>
              </a:r>
            </a:p>
          </p:txBody>
        </p:sp>
        <p:cxnSp>
          <p:nvCxnSpPr>
            <p:cNvPr id="11" name="Connecteur droit avec flèche 10">
              <a:extLst>
                <a:ext uri="{FF2B5EF4-FFF2-40B4-BE49-F238E27FC236}">
                  <a16:creationId xmlns:a16="http://schemas.microsoft.com/office/drawing/2014/main" id="{5DEDF96A-2268-2AE2-3553-230D04B0583B}"/>
                </a:ext>
              </a:extLst>
            </p:cNvPr>
            <p:cNvCxnSpPr>
              <a:cxnSpLocks/>
            </p:cNvCxnSpPr>
            <p:nvPr/>
          </p:nvCxnSpPr>
          <p:spPr>
            <a:xfrm flipH="1">
              <a:off x="8278631" y="3028427"/>
              <a:ext cx="1719072" cy="0"/>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0AACB0E1-4EE4-89C5-A2F9-A4059F779447}"/>
                </a:ext>
              </a:extLst>
            </p:cNvPr>
            <p:cNvCxnSpPr>
              <a:cxnSpLocks/>
            </p:cNvCxnSpPr>
            <p:nvPr/>
          </p:nvCxnSpPr>
          <p:spPr>
            <a:xfrm flipH="1">
              <a:off x="8278631" y="3829574"/>
              <a:ext cx="1719072" cy="0"/>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68A37B0E-D7FD-3E98-5475-33DD596BE2D9}"/>
                </a:ext>
              </a:extLst>
            </p:cNvPr>
            <p:cNvCxnSpPr>
              <a:cxnSpLocks/>
            </p:cNvCxnSpPr>
            <p:nvPr/>
          </p:nvCxnSpPr>
          <p:spPr>
            <a:xfrm flipH="1">
              <a:off x="8278631" y="4567971"/>
              <a:ext cx="1719072" cy="0"/>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ZoneTexte 13">
              <a:extLst>
                <a:ext uri="{FF2B5EF4-FFF2-40B4-BE49-F238E27FC236}">
                  <a16:creationId xmlns:a16="http://schemas.microsoft.com/office/drawing/2014/main" id="{E9753B37-171C-0712-B8F1-A35631CD522F}"/>
                </a:ext>
              </a:extLst>
            </p:cNvPr>
            <p:cNvSpPr txBox="1"/>
            <p:nvPr/>
          </p:nvSpPr>
          <p:spPr>
            <a:xfrm>
              <a:off x="9921240" y="2767879"/>
              <a:ext cx="1435608" cy="496009"/>
            </a:xfrm>
            <a:prstGeom prst="rect">
              <a:avLst/>
            </a:prstGeom>
            <a:noFill/>
          </p:spPr>
          <p:txBody>
            <a:bodyPr wrap="square" rtlCol="0">
              <a:spAutoFit/>
            </a:bodyPr>
            <a:lstStyle/>
            <a:p>
              <a:r>
                <a:rPr lang="fr-FR" sz="2400" b="1" dirty="0">
                  <a:solidFill>
                    <a:schemeClr val="bg1"/>
                  </a:solidFill>
                  <a:latin typeface="Verdana" panose="020B0604030504040204" pitchFamily="34" charset="0"/>
                  <a:ea typeface="Verdana" panose="020B0604030504040204" pitchFamily="34" charset="0"/>
                </a:rPr>
                <a:t>CSTC</a:t>
              </a:r>
            </a:p>
          </p:txBody>
        </p:sp>
        <p:sp>
          <p:nvSpPr>
            <p:cNvPr id="15" name="ZoneTexte 14">
              <a:extLst>
                <a:ext uri="{FF2B5EF4-FFF2-40B4-BE49-F238E27FC236}">
                  <a16:creationId xmlns:a16="http://schemas.microsoft.com/office/drawing/2014/main" id="{0EC6B72F-1744-FDAD-1E87-71269F32EC0E}"/>
                </a:ext>
              </a:extLst>
            </p:cNvPr>
            <p:cNvSpPr txBox="1"/>
            <p:nvPr/>
          </p:nvSpPr>
          <p:spPr>
            <a:xfrm>
              <a:off x="9921240" y="3567831"/>
              <a:ext cx="1435608" cy="496009"/>
            </a:xfrm>
            <a:prstGeom prst="rect">
              <a:avLst/>
            </a:prstGeom>
            <a:noFill/>
          </p:spPr>
          <p:txBody>
            <a:bodyPr wrap="square" rtlCol="0">
              <a:spAutoFit/>
            </a:bodyPr>
            <a:lstStyle/>
            <a:p>
              <a:r>
                <a:rPr lang="fr-FR" sz="2400" b="1" dirty="0">
                  <a:solidFill>
                    <a:schemeClr val="bg1"/>
                  </a:solidFill>
                  <a:latin typeface="Verdana" panose="020B0604030504040204" pitchFamily="34" charset="0"/>
                  <a:ea typeface="Verdana" panose="020B0604030504040204" pitchFamily="34" charset="0"/>
                </a:rPr>
                <a:t>CSC</a:t>
              </a:r>
            </a:p>
          </p:txBody>
        </p:sp>
        <p:sp>
          <p:nvSpPr>
            <p:cNvPr id="16" name="ZoneTexte 15">
              <a:extLst>
                <a:ext uri="{FF2B5EF4-FFF2-40B4-BE49-F238E27FC236}">
                  <a16:creationId xmlns:a16="http://schemas.microsoft.com/office/drawing/2014/main" id="{F15E7BCF-9CC8-0FBD-3AF0-B0C2F4C0BB0E}"/>
                </a:ext>
              </a:extLst>
            </p:cNvPr>
            <p:cNvSpPr txBox="1"/>
            <p:nvPr/>
          </p:nvSpPr>
          <p:spPr>
            <a:xfrm>
              <a:off x="9921240" y="4303243"/>
              <a:ext cx="1856232" cy="496009"/>
            </a:xfrm>
            <a:prstGeom prst="rect">
              <a:avLst/>
            </a:prstGeom>
            <a:noFill/>
          </p:spPr>
          <p:txBody>
            <a:bodyPr wrap="square" rtlCol="0">
              <a:spAutoFit/>
            </a:bodyPr>
            <a:lstStyle/>
            <a:p>
              <a:r>
                <a:rPr lang="fr-FR" sz="2400" b="1" dirty="0">
                  <a:solidFill>
                    <a:schemeClr val="bg1"/>
                  </a:solidFill>
                  <a:latin typeface="Verdana" panose="020B0604030504040204" pitchFamily="34" charset="0"/>
                  <a:ea typeface="Verdana" panose="020B0604030504040204" pitchFamily="34" charset="0"/>
                </a:rPr>
                <a:t>COSYLAC</a:t>
              </a:r>
            </a:p>
          </p:txBody>
        </p:sp>
        <p:cxnSp>
          <p:nvCxnSpPr>
            <p:cNvPr id="17" name="Connecteur droit 16">
              <a:extLst>
                <a:ext uri="{FF2B5EF4-FFF2-40B4-BE49-F238E27FC236}">
                  <a16:creationId xmlns:a16="http://schemas.microsoft.com/office/drawing/2014/main" id="{453F7851-0145-DF2C-02C4-0B0214DD241C}"/>
                </a:ext>
              </a:extLst>
            </p:cNvPr>
            <p:cNvCxnSpPr>
              <a:cxnSpLocks/>
            </p:cNvCxnSpPr>
            <p:nvPr/>
          </p:nvCxnSpPr>
          <p:spPr>
            <a:xfrm flipH="1">
              <a:off x="2441448" y="1647836"/>
              <a:ext cx="3157572" cy="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6E5A6968-4F73-11AD-1B4B-B5F59024D0D7}"/>
                </a:ext>
              </a:extLst>
            </p:cNvPr>
            <p:cNvCxnSpPr>
              <a:cxnSpLocks/>
            </p:cNvCxnSpPr>
            <p:nvPr/>
          </p:nvCxnSpPr>
          <p:spPr>
            <a:xfrm flipV="1">
              <a:off x="5589560" y="1648336"/>
              <a:ext cx="9460" cy="24850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AE76660C-4CE8-E682-0F0E-4E16245D49F1}"/>
                </a:ext>
              </a:extLst>
            </p:cNvPr>
            <p:cNvSpPr txBox="1"/>
            <p:nvPr/>
          </p:nvSpPr>
          <p:spPr>
            <a:xfrm>
              <a:off x="512696" y="1391963"/>
              <a:ext cx="2056768" cy="429874"/>
            </a:xfrm>
            <a:prstGeom prst="rect">
              <a:avLst/>
            </a:prstGeom>
            <a:noFill/>
          </p:spPr>
          <p:txBody>
            <a:bodyPr wrap="square" rtlCol="0">
              <a:spAutoFit/>
            </a:bodyPr>
            <a:lstStyle/>
            <a:p>
              <a:r>
                <a:rPr lang="fr-FR" sz="2000" b="1" dirty="0">
                  <a:solidFill>
                    <a:schemeClr val="bg1"/>
                  </a:solidFill>
                  <a:latin typeface="Verdana" panose="020B0604030504040204" pitchFamily="34" charset="0"/>
                  <a:ea typeface="Verdana" panose="020B0604030504040204" pitchFamily="34" charset="0"/>
                </a:rPr>
                <a:t>Entreprise</a:t>
              </a:r>
            </a:p>
          </p:txBody>
        </p:sp>
        <p:cxnSp>
          <p:nvCxnSpPr>
            <p:cNvPr id="20" name="Connecteur droit 19">
              <a:extLst>
                <a:ext uri="{FF2B5EF4-FFF2-40B4-BE49-F238E27FC236}">
                  <a16:creationId xmlns:a16="http://schemas.microsoft.com/office/drawing/2014/main" id="{5DFD284B-0689-E74E-0073-9814781523A8}"/>
                </a:ext>
              </a:extLst>
            </p:cNvPr>
            <p:cNvCxnSpPr>
              <a:cxnSpLocks/>
            </p:cNvCxnSpPr>
            <p:nvPr/>
          </p:nvCxnSpPr>
          <p:spPr>
            <a:xfrm flipV="1">
              <a:off x="4301622" y="4933624"/>
              <a:ext cx="0" cy="1313444"/>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6A421D3D-8FB5-E8C5-5A4E-2E9C4E979AAE}"/>
                </a:ext>
              </a:extLst>
            </p:cNvPr>
            <p:cNvSpPr txBox="1"/>
            <p:nvPr/>
          </p:nvSpPr>
          <p:spPr>
            <a:xfrm>
              <a:off x="829758" y="5981886"/>
              <a:ext cx="3593592" cy="707886"/>
            </a:xfrm>
            <a:prstGeom prst="rect">
              <a:avLst/>
            </a:prstGeom>
            <a:noFill/>
          </p:spPr>
          <p:txBody>
            <a:bodyPr wrap="square" rtlCol="0">
              <a:spAutoFit/>
            </a:bodyPr>
            <a:lstStyle/>
            <a:p>
              <a:r>
                <a:rPr lang="fr-FR" sz="2000" b="1" dirty="0">
                  <a:solidFill>
                    <a:schemeClr val="bg1"/>
                  </a:solidFill>
                  <a:latin typeface="Verdana" panose="020B0604030504040204" pitchFamily="34" charset="0"/>
                  <a:ea typeface="Verdana" panose="020B0604030504040204" pitchFamily="34" charset="0"/>
                </a:rPr>
                <a:t>Première instance</a:t>
              </a:r>
            </a:p>
            <a:p>
              <a:r>
                <a:rPr lang="fr-FR" sz="2000" b="1" dirty="0">
                  <a:solidFill>
                    <a:schemeClr val="bg1"/>
                  </a:solidFill>
                  <a:latin typeface="Verdana" panose="020B0604030504040204" pitchFamily="34" charset="0"/>
                  <a:ea typeface="Verdana" panose="020B0604030504040204" pitchFamily="34" charset="0"/>
                </a:rPr>
                <a:t>(</a:t>
              </a:r>
              <a:r>
                <a:rPr lang="fr-FR" b="1" dirty="0">
                  <a:solidFill>
                    <a:schemeClr val="bg1"/>
                  </a:solidFill>
                  <a:latin typeface="Verdana" panose="020B0604030504040204" pitchFamily="34" charset="0"/>
                  <a:ea typeface="Verdana" panose="020B0604030504040204" pitchFamily="34" charset="0"/>
                </a:rPr>
                <a:t>Délégation du personnel)</a:t>
              </a:r>
            </a:p>
          </p:txBody>
        </p:sp>
        <p:cxnSp>
          <p:nvCxnSpPr>
            <p:cNvPr id="22" name="Connecteur droit 21">
              <a:extLst>
                <a:ext uri="{FF2B5EF4-FFF2-40B4-BE49-F238E27FC236}">
                  <a16:creationId xmlns:a16="http://schemas.microsoft.com/office/drawing/2014/main" id="{94F32B8B-FA7E-753D-45C1-D98027D4747A}"/>
                </a:ext>
              </a:extLst>
            </p:cNvPr>
            <p:cNvCxnSpPr>
              <a:cxnSpLocks/>
            </p:cNvCxnSpPr>
            <p:nvPr/>
          </p:nvCxnSpPr>
          <p:spPr>
            <a:xfrm flipV="1">
              <a:off x="7124069" y="4943460"/>
              <a:ext cx="0" cy="1313444"/>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2290B849-BA9F-0C61-A86F-CBB5A50B492F}"/>
                </a:ext>
              </a:extLst>
            </p:cNvPr>
            <p:cNvSpPr txBox="1"/>
            <p:nvPr/>
          </p:nvSpPr>
          <p:spPr>
            <a:xfrm>
              <a:off x="7124069" y="5910796"/>
              <a:ext cx="4470519" cy="707886"/>
            </a:xfrm>
            <a:prstGeom prst="rect">
              <a:avLst/>
            </a:prstGeom>
            <a:noFill/>
          </p:spPr>
          <p:txBody>
            <a:bodyPr wrap="square" rtlCol="0">
              <a:spAutoFit/>
            </a:bodyPr>
            <a:lstStyle/>
            <a:p>
              <a:r>
                <a:rPr lang="fr-FR" sz="2000" b="1" dirty="0">
                  <a:solidFill>
                    <a:schemeClr val="bg1"/>
                  </a:solidFill>
                  <a:latin typeface="Verdana" panose="020B0604030504040204" pitchFamily="34" charset="0"/>
                  <a:ea typeface="Verdana" panose="020B0604030504040204" pitchFamily="34" charset="0"/>
                </a:rPr>
                <a:t>Deuxième instance</a:t>
              </a:r>
            </a:p>
            <a:p>
              <a:r>
                <a:rPr lang="fr-FR" sz="2000" b="1" dirty="0">
                  <a:solidFill>
                    <a:schemeClr val="bg1"/>
                  </a:solidFill>
                  <a:latin typeface="Verdana" panose="020B0604030504040204" pitchFamily="34" charset="0"/>
                  <a:ea typeface="Verdana" panose="020B0604030504040204" pitchFamily="34" charset="0"/>
                </a:rPr>
                <a:t>(Représentation</a:t>
              </a:r>
              <a:r>
                <a:rPr lang="fr-FR" b="1" dirty="0">
                  <a:solidFill>
                    <a:schemeClr val="bg1"/>
                  </a:solidFill>
                  <a:latin typeface="Verdana" panose="020B0604030504040204" pitchFamily="34" charset="0"/>
                  <a:ea typeface="Verdana" panose="020B0604030504040204" pitchFamily="34" charset="0"/>
                </a:rPr>
                <a:t> syndicale)</a:t>
              </a:r>
            </a:p>
          </p:txBody>
        </p:sp>
        <p:cxnSp>
          <p:nvCxnSpPr>
            <p:cNvPr id="24" name="Connecteur droit avec flèche 23">
              <a:extLst>
                <a:ext uri="{FF2B5EF4-FFF2-40B4-BE49-F238E27FC236}">
                  <a16:creationId xmlns:a16="http://schemas.microsoft.com/office/drawing/2014/main" id="{05B72866-F8CA-5A9D-91BE-96EFAA7F48C3}"/>
                </a:ext>
              </a:extLst>
            </p:cNvPr>
            <p:cNvCxnSpPr>
              <a:cxnSpLocks/>
            </p:cNvCxnSpPr>
            <p:nvPr/>
          </p:nvCxnSpPr>
          <p:spPr>
            <a:xfrm flipH="1">
              <a:off x="8278631" y="3011424"/>
              <a:ext cx="1719072" cy="0"/>
            </a:xfrm>
            <a:prstGeom prst="straightConnector1">
              <a:avLst/>
            </a:prstGeom>
            <a:ln w="38100">
              <a:solidFill>
                <a:srgbClr val="FFFF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7F3F974D-58F0-ECD7-B4A1-8233B6CF74D2}"/>
                </a:ext>
              </a:extLst>
            </p:cNvPr>
            <p:cNvCxnSpPr>
              <a:cxnSpLocks/>
            </p:cNvCxnSpPr>
            <p:nvPr/>
          </p:nvCxnSpPr>
          <p:spPr>
            <a:xfrm flipH="1">
              <a:off x="8278631" y="3812571"/>
              <a:ext cx="1719072" cy="0"/>
            </a:xfrm>
            <a:prstGeom prst="straightConnector1">
              <a:avLst/>
            </a:prstGeom>
            <a:ln w="38100">
              <a:solidFill>
                <a:srgbClr val="FFFF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a:extLst>
                <a:ext uri="{FF2B5EF4-FFF2-40B4-BE49-F238E27FC236}">
                  <a16:creationId xmlns:a16="http://schemas.microsoft.com/office/drawing/2014/main" id="{D0BEA03C-B876-29A5-2A21-606E6049FC80}"/>
                </a:ext>
              </a:extLst>
            </p:cNvPr>
            <p:cNvCxnSpPr>
              <a:cxnSpLocks/>
            </p:cNvCxnSpPr>
            <p:nvPr/>
          </p:nvCxnSpPr>
          <p:spPr>
            <a:xfrm flipH="1">
              <a:off x="8278631" y="4550968"/>
              <a:ext cx="1719072" cy="0"/>
            </a:xfrm>
            <a:prstGeom prst="straightConnector1">
              <a:avLst/>
            </a:prstGeom>
            <a:ln w="38100">
              <a:solidFill>
                <a:srgbClr val="FFFF00"/>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29" name="ZoneTexte 28">
            <a:extLst>
              <a:ext uri="{FF2B5EF4-FFF2-40B4-BE49-F238E27FC236}">
                <a16:creationId xmlns:a16="http://schemas.microsoft.com/office/drawing/2014/main" id="{1A1CD565-7C36-837A-863A-E234B7EE3D8B}"/>
              </a:ext>
            </a:extLst>
          </p:cNvPr>
          <p:cNvSpPr txBox="1"/>
          <p:nvPr/>
        </p:nvSpPr>
        <p:spPr>
          <a:xfrm>
            <a:off x="152400" y="748314"/>
            <a:ext cx="11887200" cy="954107"/>
          </a:xfrm>
          <a:prstGeom prst="rect">
            <a:avLst/>
          </a:prstGeom>
          <a:noFill/>
        </p:spPr>
        <p:txBody>
          <a:bodyPr wrap="square" rtlCol="0">
            <a:spAutoFit/>
          </a:bodyPr>
          <a:lstStyle/>
          <a:p>
            <a:pPr algn="ctr"/>
            <a:r>
              <a:rPr lang="fr-FR" sz="2700" b="1" dirty="0">
                <a:solidFill>
                  <a:schemeClr val="bg1"/>
                </a:solidFill>
                <a:latin typeface="Verdana" panose="020B0604030504040204" pitchFamily="34" charset="0"/>
                <a:ea typeface="Verdana" panose="020B0604030504040204" pitchFamily="34" charset="0"/>
              </a:rPr>
              <a:t>Q7-3: Comment s’organise la coexistence des représentants du personnel ?</a:t>
            </a:r>
          </a:p>
        </p:txBody>
      </p:sp>
    </p:spTree>
    <p:extLst>
      <p:ext uri="{BB962C8B-B14F-4D97-AF65-F5344CB8AC3E}">
        <p14:creationId xmlns:p14="http://schemas.microsoft.com/office/powerpoint/2010/main" val="3721216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ppt_x"/>
                                          </p:val>
                                        </p:tav>
                                        <p:tav tm="100000">
                                          <p:val>
                                            <p:strVal val="#ppt_x"/>
                                          </p:val>
                                        </p:tav>
                                      </p:tavLst>
                                    </p:anim>
                                    <p:anim calcmode="lin" valueType="num">
                                      <p:cBhvr additive="base">
                                        <p:cTn id="1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688692"/>
            <a:ext cx="12192000" cy="612427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413598"/>
            <a:ext cx="12192000" cy="137547"/>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0" y="551145"/>
            <a:ext cx="12192000" cy="137547"/>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04C4D21A-F48B-9AA0-D3F6-2DBA7B7E87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0030" y="45037"/>
            <a:ext cx="302877" cy="346491"/>
          </a:xfrm>
          <a:prstGeom prst="rect">
            <a:avLst/>
          </a:prstGeom>
        </p:spPr>
      </p:pic>
      <p:sp>
        <p:nvSpPr>
          <p:cNvPr id="7" name="ZoneTexte 6">
            <a:extLst>
              <a:ext uri="{FF2B5EF4-FFF2-40B4-BE49-F238E27FC236}">
                <a16:creationId xmlns:a16="http://schemas.microsoft.com/office/drawing/2014/main" id="{FC0DF5A4-6492-74E8-6742-A808369A58F1}"/>
              </a:ext>
            </a:extLst>
          </p:cNvPr>
          <p:cNvSpPr txBox="1"/>
          <p:nvPr/>
        </p:nvSpPr>
        <p:spPr>
          <a:xfrm>
            <a:off x="163332" y="826239"/>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Q8: Quelles sont les attributions des représentants du personnel ? </a:t>
            </a:r>
          </a:p>
        </p:txBody>
      </p:sp>
    </p:spTree>
    <p:extLst>
      <p:ext uri="{BB962C8B-B14F-4D97-AF65-F5344CB8AC3E}">
        <p14:creationId xmlns:p14="http://schemas.microsoft.com/office/powerpoint/2010/main" val="145499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5818" y="817555"/>
            <a:ext cx="12192000" cy="651313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680424"/>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03069" y="85270"/>
            <a:ext cx="490158" cy="560740"/>
          </a:xfrm>
          <a:prstGeom prst="rect">
            <a:avLst/>
          </a:prstGeom>
        </p:spPr>
      </p:pic>
      <p:sp>
        <p:nvSpPr>
          <p:cNvPr id="26" name="Rectangle 25"/>
          <p:cNvSpPr/>
          <p:nvPr/>
        </p:nvSpPr>
        <p:spPr>
          <a:xfrm>
            <a:off x="0" y="96403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ZoneTexte 11">
            <a:extLst>
              <a:ext uri="{FF2B5EF4-FFF2-40B4-BE49-F238E27FC236}">
                <a16:creationId xmlns:a16="http://schemas.microsoft.com/office/drawing/2014/main" id="{CEE87A11-982C-751C-9933-3072720DE98C}"/>
              </a:ext>
            </a:extLst>
          </p:cNvPr>
          <p:cNvSpPr txBox="1"/>
          <p:nvPr/>
        </p:nvSpPr>
        <p:spPr>
          <a:xfrm>
            <a:off x="250882" y="1220266"/>
            <a:ext cx="11658600"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Q8-1: Quelles sont les attributions des délégués du personnel? </a:t>
            </a:r>
          </a:p>
        </p:txBody>
      </p:sp>
      <p:grpSp>
        <p:nvGrpSpPr>
          <p:cNvPr id="13" name="Groupe 12">
            <a:extLst>
              <a:ext uri="{FF2B5EF4-FFF2-40B4-BE49-F238E27FC236}">
                <a16:creationId xmlns:a16="http://schemas.microsoft.com/office/drawing/2014/main" id="{59871C46-87D2-3067-B65A-B548255F26AF}"/>
              </a:ext>
            </a:extLst>
          </p:cNvPr>
          <p:cNvGrpSpPr/>
          <p:nvPr/>
        </p:nvGrpSpPr>
        <p:grpSpPr>
          <a:xfrm>
            <a:off x="250882" y="2574423"/>
            <a:ext cx="11852332" cy="4624882"/>
            <a:chOff x="282518" y="2574423"/>
            <a:chExt cx="11852332" cy="4624882"/>
          </a:xfrm>
        </p:grpSpPr>
        <p:pic>
          <p:nvPicPr>
            <p:cNvPr id="9" name="Picture 18" descr="Dans une entreprise, quels sont les avantages pour les salariés ? – Portail  des PME">
              <a:extLst>
                <a:ext uri="{FF2B5EF4-FFF2-40B4-BE49-F238E27FC236}">
                  <a16:creationId xmlns:a16="http://schemas.microsoft.com/office/drawing/2014/main" id="{245E30D9-7FD7-3013-73C4-1FE4146905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76744" y="2811780"/>
              <a:ext cx="2458105" cy="3573534"/>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621C1732-D806-D418-FF0D-70953317DD82}"/>
                </a:ext>
              </a:extLst>
            </p:cNvPr>
            <p:cNvSpPr txBox="1"/>
            <p:nvPr/>
          </p:nvSpPr>
          <p:spPr>
            <a:xfrm>
              <a:off x="282518" y="2574423"/>
              <a:ext cx="9394227" cy="4268091"/>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Formuler des réclamations individuelles ou collectives.</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Donner un avis préalable pour tout licenciement pour motif économique ou pour réorganisation intérieure.</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Saisir l’inspection du travail de toute plainte ou réclamation </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Veiller à l’application des prescriptions relatives à l’hygiène et à la santé des travailleurs  et à la sécurité sociale.</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Faire des suggestions en vue de l’amélioration de l’organisation et du rendement de l’entreprise.</a:t>
              </a:r>
            </a:p>
          </p:txBody>
        </p:sp>
        <p:sp>
          <p:nvSpPr>
            <p:cNvPr id="7" name="Rectangle : coins arrondis 6">
              <a:extLst>
                <a:ext uri="{FF2B5EF4-FFF2-40B4-BE49-F238E27FC236}">
                  <a16:creationId xmlns:a16="http://schemas.microsoft.com/office/drawing/2014/main" id="{16A76479-FB83-2EF8-650B-3CA728A600E4}"/>
                </a:ext>
              </a:extLst>
            </p:cNvPr>
            <p:cNvSpPr/>
            <p:nvPr/>
          </p:nvSpPr>
          <p:spPr>
            <a:xfrm>
              <a:off x="10206991" y="6516695"/>
              <a:ext cx="1927859" cy="682610"/>
            </a:xfrm>
            <a:prstGeom prst="round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Verdana" panose="020B0604030504040204" pitchFamily="34" charset="0"/>
                  <a:ea typeface="Verdana" panose="020B0604030504040204" pitchFamily="34" charset="0"/>
                </a:rPr>
                <a:t>Art 177 </a:t>
              </a:r>
              <a:r>
                <a:rPr lang="fr-FR" sz="1400" b="1" dirty="0" err="1">
                  <a:latin typeface="Verdana" panose="020B0604030504040204" pitchFamily="34" charset="0"/>
                  <a:ea typeface="Verdana" panose="020B0604030504040204" pitchFamily="34" charset="0"/>
                </a:rPr>
                <a:t>nouv</a:t>
              </a:r>
              <a:r>
                <a:rPr lang="fr-FR" sz="1400" b="1" dirty="0">
                  <a:latin typeface="Verdana" panose="020B0604030504040204" pitchFamily="34" charset="0"/>
                  <a:ea typeface="Verdana" panose="020B0604030504040204" pitchFamily="34" charset="0"/>
                </a:rPr>
                <a:t>. CT</a:t>
              </a:r>
            </a:p>
            <a:p>
              <a:pPr algn="ctr"/>
              <a:endParaRPr lang="fr-FR" sz="1400" dirty="0">
                <a:latin typeface="Verdana" panose="020B0604030504040204" pitchFamily="34" charset="0"/>
                <a:ea typeface="Verdana" panose="020B0604030504040204" pitchFamily="34" charset="0"/>
              </a:endParaRPr>
            </a:p>
          </p:txBody>
        </p:sp>
      </p:grpSp>
    </p:spTree>
    <p:extLst>
      <p:ext uri="{BB962C8B-B14F-4D97-AF65-F5344CB8AC3E}">
        <p14:creationId xmlns:p14="http://schemas.microsoft.com/office/powerpoint/2010/main" val="65824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15818" y="817555"/>
            <a:ext cx="12192000" cy="651313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680424"/>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03069" y="85270"/>
            <a:ext cx="490158" cy="560740"/>
          </a:xfrm>
          <a:prstGeom prst="rect">
            <a:avLst/>
          </a:prstGeom>
        </p:spPr>
      </p:pic>
      <p:sp>
        <p:nvSpPr>
          <p:cNvPr id="26" name="Rectangle 25"/>
          <p:cNvSpPr/>
          <p:nvPr/>
        </p:nvSpPr>
        <p:spPr>
          <a:xfrm>
            <a:off x="0" y="96403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ZoneTexte 11">
            <a:extLst>
              <a:ext uri="{FF2B5EF4-FFF2-40B4-BE49-F238E27FC236}">
                <a16:creationId xmlns:a16="http://schemas.microsoft.com/office/drawing/2014/main" id="{CEE87A11-982C-751C-9933-3072720DE98C}"/>
              </a:ext>
            </a:extLst>
          </p:cNvPr>
          <p:cNvSpPr txBox="1"/>
          <p:nvPr/>
        </p:nvSpPr>
        <p:spPr>
          <a:xfrm>
            <a:off x="250882" y="1191412"/>
            <a:ext cx="11658600"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Q8-2: Quelles sont les attributions des représentants syndicaux ? </a:t>
            </a:r>
          </a:p>
        </p:txBody>
      </p:sp>
      <p:sp>
        <p:nvSpPr>
          <p:cNvPr id="7" name="Rectangle : coins arrondis 6">
            <a:extLst>
              <a:ext uri="{FF2B5EF4-FFF2-40B4-BE49-F238E27FC236}">
                <a16:creationId xmlns:a16="http://schemas.microsoft.com/office/drawing/2014/main" id="{16A76479-FB83-2EF8-650B-3CA728A600E4}"/>
              </a:ext>
            </a:extLst>
          </p:cNvPr>
          <p:cNvSpPr/>
          <p:nvPr/>
        </p:nvSpPr>
        <p:spPr>
          <a:xfrm>
            <a:off x="10175355" y="6334862"/>
            <a:ext cx="1927859" cy="682610"/>
          </a:xfrm>
          <a:prstGeom prst="round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b="1" dirty="0">
              <a:latin typeface="Verdana" panose="020B0604030504040204" pitchFamily="34" charset="0"/>
              <a:ea typeface="Verdana" panose="020B0604030504040204" pitchFamily="34" charset="0"/>
            </a:endParaRPr>
          </a:p>
          <a:p>
            <a:pPr algn="ctr"/>
            <a:endParaRPr lang="fr-FR" sz="1400" b="1" dirty="0">
              <a:latin typeface="Verdana" panose="020B0604030504040204" pitchFamily="34" charset="0"/>
              <a:ea typeface="Verdana" panose="020B0604030504040204" pitchFamily="34" charset="0"/>
            </a:endParaRPr>
          </a:p>
          <a:p>
            <a:pPr algn="ctr"/>
            <a:r>
              <a:rPr lang="fr-FR" sz="1400" b="1" dirty="0">
                <a:latin typeface="Verdana" panose="020B0604030504040204" pitchFamily="34" charset="0"/>
                <a:ea typeface="Verdana" panose="020B0604030504040204" pitchFamily="34" charset="0"/>
              </a:rPr>
              <a:t>Art 210- 4 </a:t>
            </a:r>
            <a:r>
              <a:rPr lang="fr-FR" sz="1400" b="1" dirty="0" err="1">
                <a:latin typeface="Verdana" panose="020B0604030504040204" pitchFamily="34" charset="0"/>
                <a:ea typeface="Verdana" panose="020B0604030504040204" pitchFamily="34" charset="0"/>
              </a:rPr>
              <a:t>nouv</a:t>
            </a:r>
            <a:r>
              <a:rPr lang="fr-FR" sz="1400" b="1" dirty="0">
                <a:latin typeface="Verdana" panose="020B0604030504040204" pitchFamily="34" charset="0"/>
                <a:ea typeface="Verdana" panose="020B0604030504040204" pitchFamily="34" charset="0"/>
              </a:rPr>
              <a:t>. CT</a:t>
            </a:r>
          </a:p>
          <a:p>
            <a:pPr algn="ctr"/>
            <a:endParaRPr lang="fr-FR" sz="1400" dirty="0">
              <a:latin typeface="Verdana" panose="020B0604030504040204" pitchFamily="34" charset="0"/>
              <a:ea typeface="Verdana" panose="020B0604030504040204" pitchFamily="34" charset="0"/>
            </a:endParaRPr>
          </a:p>
        </p:txBody>
      </p:sp>
      <p:pic>
        <p:nvPicPr>
          <p:cNvPr id="4" name="Picture 14">
            <a:extLst>
              <a:ext uri="{FF2B5EF4-FFF2-40B4-BE49-F238E27FC236}">
                <a16:creationId xmlns:a16="http://schemas.microsoft.com/office/drawing/2014/main" id="{D81FB253-BF4C-4E96-ED92-AAEDFFA474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45109" y="2622401"/>
            <a:ext cx="2458105" cy="3621036"/>
          </a:xfrm>
          <a:prstGeom prst="rect">
            <a:avLst/>
          </a:prstGeom>
          <a:solidFill>
            <a:schemeClr val="accent4">
              <a:lumMod val="40000"/>
              <a:lumOff val="60000"/>
            </a:schemeClr>
          </a:solidFill>
        </p:spPr>
      </p:pic>
      <p:grpSp>
        <p:nvGrpSpPr>
          <p:cNvPr id="10" name="Groupe 9">
            <a:extLst>
              <a:ext uri="{FF2B5EF4-FFF2-40B4-BE49-F238E27FC236}">
                <a16:creationId xmlns:a16="http://schemas.microsoft.com/office/drawing/2014/main" id="{1B783BED-2070-E601-F3ED-56EE50786F12}"/>
              </a:ext>
            </a:extLst>
          </p:cNvPr>
          <p:cNvGrpSpPr/>
          <p:nvPr/>
        </p:nvGrpSpPr>
        <p:grpSpPr>
          <a:xfrm>
            <a:off x="250882" y="2312979"/>
            <a:ext cx="11852332" cy="4799006"/>
            <a:chOff x="250882" y="2323854"/>
            <a:chExt cx="11852332" cy="4799006"/>
          </a:xfrm>
        </p:grpSpPr>
        <p:sp>
          <p:nvSpPr>
            <p:cNvPr id="6" name="ZoneTexte 5">
              <a:extLst>
                <a:ext uri="{FF2B5EF4-FFF2-40B4-BE49-F238E27FC236}">
                  <a16:creationId xmlns:a16="http://schemas.microsoft.com/office/drawing/2014/main" id="{621C1732-D806-D418-FF0D-70953317DD82}"/>
                </a:ext>
              </a:extLst>
            </p:cNvPr>
            <p:cNvSpPr txBox="1"/>
            <p:nvPr/>
          </p:nvSpPr>
          <p:spPr>
            <a:xfrm>
              <a:off x="250882" y="2323854"/>
              <a:ext cx="9394227" cy="4799006"/>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Afficher les communications syndicales.</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Publier et diffuser les documents d’informations syndicales ou professionnelles auprès des travailleurs.</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Collecter les cotisations syndicales à l’intérieur de l’entreprise. </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Tenir des réunions périodiques avec les adhérents dans l’enceinte de l’entreprise</a:t>
              </a:r>
            </a:p>
            <a:p>
              <a:pPr marL="342900" indent="-342900" algn="just">
                <a:lnSpc>
                  <a:spcPct val="15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Négocier les accords d’établissement ou d’entreprise</a:t>
              </a:r>
            </a:p>
            <a:p>
              <a:pPr algn="just">
                <a:lnSpc>
                  <a:spcPct val="150000"/>
                </a:lnSpc>
              </a:pPr>
              <a:endPar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5" name="Rectangle : coins arrondis 4">
              <a:extLst>
                <a:ext uri="{FF2B5EF4-FFF2-40B4-BE49-F238E27FC236}">
                  <a16:creationId xmlns:a16="http://schemas.microsoft.com/office/drawing/2014/main" id="{69E54FF7-24BD-B8F4-F06D-527ED43AC06A}"/>
                </a:ext>
              </a:extLst>
            </p:cNvPr>
            <p:cNvSpPr/>
            <p:nvPr/>
          </p:nvSpPr>
          <p:spPr>
            <a:xfrm>
              <a:off x="10175355" y="6269001"/>
              <a:ext cx="1927859" cy="682610"/>
            </a:xfrm>
            <a:prstGeom prst="round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b="1" dirty="0">
                <a:latin typeface="Verdana" panose="020B0604030504040204" pitchFamily="34" charset="0"/>
                <a:ea typeface="Verdana" panose="020B0604030504040204" pitchFamily="34" charset="0"/>
              </a:endParaRPr>
            </a:p>
            <a:p>
              <a:pPr algn="ctr"/>
              <a:endParaRPr lang="fr-FR" sz="1400" b="1" dirty="0">
                <a:latin typeface="Verdana" panose="020B0604030504040204" pitchFamily="34" charset="0"/>
                <a:ea typeface="Verdana" panose="020B0604030504040204" pitchFamily="34" charset="0"/>
              </a:endParaRPr>
            </a:p>
            <a:p>
              <a:pPr algn="ctr"/>
              <a:r>
                <a:rPr lang="fr-FR" sz="1400" b="1" dirty="0">
                  <a:latin typeface="Verdana" panose="020B0604030504040204" pitchFamily="34" charset="0"/>
                  <a:ea typeface="Verdana" panose="020B0604030504040204" pitchFamily="34" charset="0"/>
                </a:rPr>
                <a:t>Art 210- 4 </a:t>
              </a:r>
              <a:r>
                <a:rPr lang="fr-FR" sz="1400" b="1" dirty="0" err="1">
                  <a:latin typeface="Verdana" panose="020B0604030504040204" pitchFamily="34" charset="0"/>
                  <a:ea typeface="Verdana" panose="020B0604030504040204" pitchFamily="34" charset="0"/>
                </a:rPr>
                <a:t>nouv</a:t>
              </a:r>
              <a:r>
                <a:rPr lang="fr-FR" sz="1400" b="1" dirty="0">
                  <a:latin typeface="Verdana" panose="020B0604030504040204" pitchFamily="34" charset="0"/>
                  <a:ea typeface="Verdana" panose="020B0604030504040204" pitchFamily="34" charset="0"/>
                </a:rPr>
                <a:t>. CT</a:t>
              </a:r>
            </a:p>
            <a:p>
              <a:pPr algn="ctr"/>
              <a:endParaRPr lang="fr-FR" sz="1400" dirty="0">
                <a:latin typeface="Verdana" panose="020B0604030504040204" pitchFamily="34" charset="0"/>
                <a:ea typeface="Verdana" panose="020B0604030504040204" pitchFamily="34" charset="0"/>
              </a:endParaRPr>
            </a:p>
          </p:txBody>
        </p:sp>
        <p:pic>
          <p:nvPicPr>
            <p:cNvPr id="8" name="Picture 14">
              <a:extLst>
                <a:ext uri="{FF2B5EF4-FFF2-40B4-BE49-F238E27FC236}">
                  <a16:creationId xmlns:a16="http://schemas.microsoft.com/office/drawing/2014/main" id="{76B631CF-5A3A-F366-147B-C2FE4B387F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45109" y="2556540"/>
              <a:ext cx="2458105" cy="3621036"/>
            </a:xfrm>
            <a:prstGeom prst="rect">
              <a:avLst/>
            </a:prstGeom>
            <a:solidFill>
              <a:schemeClr val="accent4">
                <a:lumMod val="40000"/>
                <a:lumOff val="60000"/>
              </a:schemeClr>
            </a:solidFill>
          </p:spPr>
        </p:pic>
      </p:grpSp>
    </p:spTree>
    <p:extLst>
      <p:ext uri="{BB962C8B-B14F-4D97-AF65-F5344CB8AC3E}">
        <p14:creationId xmlns:p14="http://schemas.microsoft.com/office/powerpoint/2010/main" val="420433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0221" y="971452"/>
            <a:ext cx="12161779" cy="6112257"/>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4785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0387" y="45037"/>
            <a:ext cx="342520" cy="391843"/>
          </a:xfrm>
          <a:prstGeom prst="rect">
            <a:avLst/>
          </a:prstGeom>
        </p:spPr>
      </p:pic>
      <p:sp>
        <p:nvSpPr>
          <p:cNvPr id="26" name="Rectangle 25"/>
          <p:cNvSpPr/>
          <p:nvPr/>
        </p:nvSpPr>
        <p:spPr>
          <a:xfrm>
            <a:off x="0" y="733095"/>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CB383A33-AAD0-771C-CE35-E1920FA57113}"/>
              </a:ext>
            </a:extLst>
          </p:cNvPr>
          <p:cNvSpPr txBox="1"/>
          <p:nvPr/>
        </p:nvSpPr>
        <p:spPr>
          <a:xfrm>
            <a:off x="171964" y="961876"/>
            <a:ext cx="11848072"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Q8-3 : Quelle différence y a-t-il entre le délégué du personnel et le représentant syndical </a:t>
            </a:r>
            <a:r>
              <a:rPr lang="fr-FR" sz="2800" b="1" dirty="0">
                <a:latin typeface="Verdana" panose="020B0604030504040204" pitchFamily="34" charset="0"/>
                <a:ea typeface="Verdana" panose="020B0604030504040204" pitchFamily="34" charset="0"/>
              </a:rPr>
              <a:t>(2)</a:t>
            </a:r>
          </a:p>
        </p:txBody>
      </p:sp>
      <p:grpSp>
        <p:nvGrpSpPr>
          <p:cNvPr id="5" name="Groupe 4">
            <a:extLst>
              <a:ext uri="{FF2B5EF4-FFF2-40B4-BE49-F238E27FC236}">
                <a16:creationId xmlns:a16="http://schemas.microsoft.com/office/drawing/2014/main" id="{731CF71D-0080-67FA-F26F-9F5EB437E39A}"/>
              </a:ext>
            </a:extLst>
          </p:cNvPr>
          <p:cNvGrpSpPr/>
          <p:nvPr/>
        </p:nvGrpSpPr>
        <p:grpSpPr>
          <a:xfrm>
            <a:off x="30221" y="1933116"/>
            <a:ext cx="12131558" cy="5002865"/>
            <a:chOff x="30221" y="1675005"/>
            <a:chExt cx="12131558" cy="5002865"/>
          </a:xfrm>
        </p:grpSpPr>
        <p:grpSp>
          <p:nvGrpSpPr>
            <p:cNvPr id="9" name="Groupe 8">
              <a:extLst>
                <a:ext uri="{FF2B5EF4-FFF2-40B4-BE49-F238E27FC236}">
                  <a16:creationId xmlns:a16="http://schemas.microsoft.com/office/drawing/2014/main" id="{5874F6A9-F566-65DD-320C-0A130588E8C6}"/>
                </a:ext>
              </a:extLst>
            </p:cNvPr>
            <p:cNvGrpSpPr/>
            <p:nvPr/>
          </p:nvGrpSpPr>
          <p:grpSpPr>
            <a:xfrm>
              <a:off x="30221" y="2488630"/>
              <a:ext cx="12131558" cy="4189240"/>
              <a:chOff x="32306" y="2332558"/>
              <a:chExt cx="12131558" cy="4189240"/>
            </a:xfrm>
          </p:grpSpPr>
          <p:sp>
            <p:nvSpPr>
              <p:cNvPr id="13" name="Rectangle : coins arrondis 12">
                <a:extLst>
                  <a:ext uri="{FF2B5EF4-FFF2-40B4-BE49-F238E27FC236}">
                    <a16:creationId xmlns:a16="http://schemas.microsoft.com/office/drawing/2014/main" id="{854D4BC3-5078-2C74-0559-3D42D1919BA2}"/>
                  </a:ext>
                </a:extLst>
              </p:cNvPr>
              <p:cNvSpPr/>
              <p:nvPr/>
            </p:nvSpPr>
            <p:spPr>
              <a:xfrm>
                <a:off x="7877016" y="5190350"/>
                <a:ext cx="4286848" cy="1318846"/>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a:latin typeface="Verdana" panose="020B0604030504040204" pitchFamily="34" charset="0"/>
                  <a:ea typeface="Verdana" panose="020B0604030504040204" pitchFamily="34" charset="0"/>
                </a:endParaRPr>
              </a:p>
            </p:txBody>
          </p:sp>
          <p:sp>
            <p:nvSpPr>
              <p:cNvPr id="14" name="Rectangle : coins arrondis 13">
                <a:extLst>
                  <a:ext uri="{FF2B5EF4-FFF2-40B4-BE49-F238E27FC236}">
                    <a16:creationId xmlns:a16="http://schemas.microsoft.com/office/drawing/2014/main" id="{1290637E-F141-6DE7-98A5-1B6E76B8F11F}"/>
                  </a:ext>
                </a:extLst>
              </p:cNvPr>
              <p:cNvSpPr/>
              <p:nvPr/>
            </p:nvSpPr>
            <p:spPr>
              <a:xfrm>
                <a:off x="3954661" y="2332558"/>
                <a:ext cx="4286848" cy="1318846"/>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600" b="1" dirty="0">
                    <a:latin typeface="Verdana" panose="020B0604030504040204" pitchFamily="34" charset="0"/>
                    <a:ea typeface="Verdana" panose="020B0604030504040204" pitchFamily="34" charset="0"/>
                  </a:rPr>
                  <a:t>Défendre les intérêts </a:t>
                </a:r>
              </a:p>
              <a:p>
                <a:pPr algn="ctr"/>
                <a:r>
                  <a:rPr lang="fr-FR" sz="2600" b="1" dirty="0">
                    <a:latin typeface="Verdana" panose="020B0604030504040204" pitchFamily="34" charset="0"/>
                    <a:ea typeface="Verdana" panose="020B0604030504040204" pitchFamily="34" charset="0"/>
                  </a:rPr>
                  <a:t>des salariés</a:t>
                </a:r>
              </a:p>
            </p:txBody>
          </p:sp>
          <p:cxnSp>
            <p:nvCxnSpPr>
              <p:cNvPr id="15" name="Connecteur droit avec flèche 14">
                <a:extLst>
                  <a:ext uri="{FF2B5EF4-FFF2-40B4-BE49-F238E27FC236}">
                    <a16:creationId xmlns:a16="http://schemas.microsoft.com/office/drawing/2014/main" id="{7E643763-BA69-44C0-80DB-9E28CA0AB782}"/>
                  </a:ext>
                </a:extLst>
              </p:cNvPr>
              <p:cNvCxnSpPr>
                <a:cxnSpLocks/>
              </p:cNvCxnSpPr>
              <p:nvPr/>
            </p:nvCxnSpPr>
            <p:spPr>
              <a:xfrm flipH="1">
                <a:off x="3440511" y="3636762"/>
                <a:ext cx="2097379" cy="1547155"/>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77101E76-CAE5-AC24-8494-2794C9A0373C}"/>
                  </a:ext>
                </a:extLst>
              </p:cNvPr>
              <p:cNvCxnSpPr>
                <a:cxnSpLocks/>
              </p:cNvCxnSpPr>
              <p:nvPr/>
            </p:nvCxnSpPr>
            <p:spPr>
              <a:xfrm>
                <a:off x="6751778" y="3647050"/>
                <a:ext cx="2250476" cy="1544490"/>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 coins arrondis 16">
                <a:extLst>
                  <a:ext uri="{FF2B5EF4-FFF2-40B4-BE49-F238E27FC236}">
                    <a16:creationId xmlns:a16="http://schemas.microsoft.com/office/drawing/2014/main" id="{068D4A49-63C8-74AC-49FB-7BA7C21130B5}"/>
                  </a:ext>
                </a:extLst>
              </p:cNvPr>
              <p:cNvSpPr/>
              <p:nvPr/>
            </p:nvSpPr>
            <p:spPr>
              <a:xfrm>
                <a:off x="32306" y="5202952"/>
                <a:ext cx="4286848" cy="1318846"/>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a:latin typeface="Verdana" panose="020B0604030504040204" pitchFamily="34" charset="0"/>
                  <a:ea typeface="Verdana" panose="020B0604030504040204" pitchFamily="34" charset="0"/>
                </a:endParaRPr>
              </a:p>
            </p:txBody>
          </p:sp>
          <p:sp>
            <p:nvSpPr>
              <p:cNvPr id="18" name="Rectangle : coins arrondis 17">
                <a:extLst>
                  <a:ext uri="{FF2B5EF4-FFF2-40B4-BE49-F238E27FC236}">
                    <a16:creationId xmlns:a16="http://schemas.microsoft.com/office/drawing/2014/main" id="{2BA9134C-80BC-9ABA-AEE8-06473B62071E}"/>
                  </a:ext>
                </a:extLst>
              </p:cNvPr>
              <p:cNvSpPr/>
              <p:nvPr/>
            </p:nvSpPr>
            <p:spPr>
              <a:xfrm>
                <a:off x="8211594" y="5496293"/>
                <a:ext cx="3652910" cy="761008"/>
              </a:xfrm>
              <a:prstGeom prst="roundRect">
                <a:avLst>
                  <a:gd name="adj"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
                </a:pPr>
                <a:r>
                  <a:rPr lang="fr-FR" sz="2600" b="1" dirty="0">
                    <a:solidFill>
                      <a:srgbClr val="FF0000"/>
                    </a:solidFill>
                    <a:latin typeface="Verdana" panose="020B0604030504040204" pitchFamily="34" charset="0"/>
                    <a:ea typeface="Verdana" panose="020B0604030504040204" pitchFamily="34" charset="0"/>
                  </a:rPr>
                  <a:t>Il est désigné</a:t>
                </a:r>
              </a:p>
              <a:p>
                <a:pPr marL="457200" indent="-457200">
                  <a:buFont typeface="Wingdings" panose="05000000000000000000" pitchFamily="2" charset="2"/>
                  <a:buChar char="§"/>
                </a:pPr>
                <a:r>
                  <a:rPr lang="fr-FR" sz="2600" b="1" dirty="0">
                    <a:solidFill>
                      <a:srgbClr val="FF0000"/>
                    </a:solidFill>
                    <a:latin typeface="Verdana" panose="020B0604030504040204" pitchFamily="34" charset="0"/>
                    <a:ea typeface="Verdana" panose="020B0604030504040204" pitchFamily="34" charset="0"/>
                  </a:rPr>
                  <a:t>Il revendique</a:t>
                </a:r>
              </a:p>
            </p:txBody>
          </p:sp>
          <p:sp>
            <p:nvSpPr>
              <p:cNvPr id="19" name="Rectangle : coins arrondis 18">
                <a:extLst>
                  <a:ext uri="{FF2B5EF4-FFF2-40B4-BE49-F238E27FC236}">
                    <a16:creationId xmlns:a16="http://schemas.microsoft.com/office/drawing/2014/main" id="{44D51048-96A5-A2AF-8496-12C5472B0992}"/>
                  </a:ext>
                </a:extLst>
              </p:cNvPr>
              <p:cNvSpPr/>
              <p:nvPr/>
            </p:nvSpPr>
            <p:spPr>
              <a:xfrm>
                <a:off x="349275" y="5481941"/>
                <a:ext cx="3652910" cy="76100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
                </a:pPr>
                <a:r>
                  <a:rPr lang="fr-FR" sz="2600" b="1" dirty="0">
                    <a:solidFill>
                      <a:srgbClr val="FF0000"/>
                    </a:solidFill>
                    <a:latin typeface="Verdana" panose="020B0604030504040204" pitchFamily="34" charset="0"/>
                    <a:ea typeface="Verdana" panose="020B0604030504040204" pitchFamily="34" charset="0"/>
                  </a:rPr>
                  <a:t>Il est élu</a:t>
                </a:r>
              </a:p>
              <a:p>
                <a:pPr marL="457200" indent="-457200">
                  <a:buFont typeface="Wingdings" panose="05000000000000000000" pitchFamily="2" charset="2"/>
                  <a:buChar char="§"/>
                </a:pPr>
                <a:r>
                  <a:rPr lang="fr-FR" sz="2600" b="1" dirty="0">
                    <a:solidFill>
                      <a:srgbClr val="FF0000"/>
                    </a:solidFill>
                    <a:latin typeface="Verdana" panose="020B0604030504040204" pitchFamily="34" charset="0"/>
                    <a:ea typeface="Verdana" panose="020B0604030504040204" pitchFamily="34" charset="0"/>
                  </a:rPr>
                  <a:t>Il réclame</a:t>
                </a:r>
              </a:p>
            </p:txBody>
          </p:sp>
          <p:grpSp>
            <p:nvGrpSpPr>
              <p:cNvPr id="20" name="Groupe 19">
                <a:extLst>
                  <a:ext uri="{FF2B5EF4-FFF2-40B4-BE49-F238E27FC236}">
                    <a16:creationId xmlns:a16="http://schemas.microsoft.com/office/drawing/2014/main" id="{72D891B0-07EB-D1BD-37A5-74B0B7958D18}"/>
                  </a:ext>
                </a:extLst>
              </p:cNvPr>
              <p:cNvGrpSpPr/>
              <p:nvPr/>
            </p:nvGrpSpPr>
            <p:grpSpPr>
              <a:xfrm>
                <a:off x="5537890" y="5442246"/>
                <a:ext cx="942297" cy="828275"/>
                <a:chOff x="5446986" y="5538978"/>
                <a:chExt cx="942297" cy="828275"/>
              </a:xfrm>
            </p:grpSpPr>
            <p:cxnSp>
              <p:nvCxnSpPr>
                <p:cNvPr id="21" name="Connecteur droit 20">
                  <a:extLst>
                    <a:ext uri="{FF2B5EF4-FFF2-40B4-BE49-F238E27FC236}">
                      <a16:creationId xmlns:a16="http://schemas.microsoft.com/office/drawing/2014/main" id="{F19A649D-4462-31D1-8CBA-A83E9C2DBF8A}"/>
                    </a:ext>
                  </a:extLst>
                </p:cNvPr>
                <p:cNvCxnSpPr>
                  <a:cxnSpLocks/>
                </p:cNvCxnSpPr>
                <p:nvPr/>
              </p:nvCxnSpPr>
              <p:spPr>
                <a:xfrm>
                  <a:off x="5446986" y="5849091"/>
                  <a:ext cx="9312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D08C6428-70BC-89AF-DB01-993775437987}"/>
                    </a:ext>
                  </a:extLst>
                </p:cNvPr>
                <p:cNvCxnSpPr>
                  <a:cxnSpLocks/>
                </p:cNvCxnSpPr>
                <p:nvPr/>
              </p:nvCxnSpPr>
              <p:spPr>
                <a:xfrm>
                  <a:off x="5446986" y="6073916"/>
                  <a:ext cx="9312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62F885A2-DE8E-EBAD-229E-07694A43C8F4}"/>
                    </a:ext>
                  </a:extLst>
                </p:cNvPr>
                <p:cNvCxnSpPr>
                  <a:cxnSpLocks/>
                </p:cNvCxnSpPr>
                <p:nvPr/>
              </p:nvCxnSpPr>
              <p:spPr>
                <a:xfrm flipV="1">
                  <a:off x="5707147" y="5552198"/>
                  <a:ext cx="388853" cy="815055"/>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AEF39123-460B-455E-157A-6E2A4548D598}"/>
                    </a:ext>
                  </a:extLst>
                </p:cNvPr>
                <p:cNvCxnSpPr>
                  <a:cxnSpLocks/>
                </p:cNvCxnSpPr>
                <p:nvPr/>
              </p:nvCxnSpPr>
              <p:spPr>
                <a:xfrm>
                  <a:off x="5458026" y="6073916"/>
                  <a:ext cx="93125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5B5163AB-FC41-7DD2-B35F-BFA9854851B4}"/>
                    </a:ext>
                  </a:extLst>
                </p:cNvPr>
                <p:cNvCxnSpPr>
                  <a:cxnSpLocks/>
                </p:cNvCxnSpPr>
                <p:nvPr/>
              </p:nvCxnSpPr>
              <p:spPr>
                <a:xfrm flipV="1">
                  <a:off x="5718187" y="5552198"/>
                  <a:ext cx="388853" cy="815055"/>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F80663B6-1FEC-F770-10D0-A7E75FF281CB}"/>
                    </a:ext>
                  </a:extLst>
                </p:cNvPr>
                <p:cNvCxnSpPr>
                  <a:cxnSpLocks/>
                </p:cNvCxnSpPr>
                <p:nvPr/>
              </p:nvCxnSpPr>
              <p:spPr>
                <a:xfrm>
                  <a:off x="5446986" y="5835871"/>
                  <a:ext cx="93125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B4883C3E-F96F-63F9-96B8-698B621EA5F3}"/>
                    </a:ext>
                  </a:extLst>
                </p:cNvPr>
                <p:cNvCxnSpPr>
                  <a:cxnSpLocks/>
                </p:cNvCxnSpPr>
                <p:nvPr/>
              </p:nvCxnSpPr>
              <p:spPr>
                <a:xfrm>
                  <a:off x="5458026" y="6060696"/>
                  <a:ext cx="93125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7039802B-D746-6E3C-7C70-E992F6D9DBF1}"/>
                    </a:ext>
                  </a:extLst>
                </p:cNvPr>
                <p:cNvCxnSpPr>
                  <a:cxnSpLocks/>
                </p:cNvCxnSpPr>
                <p:nvPr/>
              </p:nvCxnSpPr>
              <p:spPr>
                <a:xfrm flipV="1">
                  <a:off x="5718187" y="5538978"/>
                  <a:ext cx="388853" cy="815055"/>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grpSp>
        </p:grpSp>
        <p:pic>
          <p:nvPicPr>
            <p:cNvPr id="10" name="Picture 18" descr="Dans une entreprise, quels sont les avantages pour les salariés ? – Portail  des PME">
              <a:extLst>
                <a:ext uri="{FF2B5EF4-FFF2-40B4-BE49-F238E27FC236}">
                  <a16:creationId xmlns:a16="http://schemas.microsoft.com/office/drawing/2014/main" id="{A053F639-ED58-2E80-DD22-E70F25203B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415" y="1675005"/>
              <a:ext cx="3207432" cy="3580046"/>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0">
              <a:extLst>
                <a:ext uri="{FF2B5EF4-FFF2-40B4-BE49-F238E27FC236}">
                  <a16:creationId xmlns:a16="http://schemas.microsoft.com/office/drawing/2014/main" id="{7E8BDBD5-2EE9-6692-0B1B-230BC2DC9DAE}"/>
                </a:ext>
              </a:extLst>
            </p:cNvPr>
            <p:cNvSpPr txBox="1"/>
            <p:nvPr/>
          </p:nvSpPr>
          <p:spPr>
            <a:xfrm>
              <a:off x="978615" y="4971085"/>
              <a:ext cx="1998715" cy="369332"/>
            </a:xfrm>
            <a:prstGeom prst="rect">
              <a:avLst/>
            </a:prstGeom>
            <a:noFill/>
          </p:spPr>
          <p:txBody>
            <a:bodyPr wrap="square" rtlCol="0">
              <a:spAutoFit/>
            </a:bodyPr>
            <a:lstStyle/>
            <a:p>
              <a:r>
                <a:rPr lang="fr-FR" b="1" dirty="0"/>
                <a:t>Art. 177 nouveau</a:t>
              </a:r>
            </a:p>
          </p:txBody>
        </p:sp>
      </p:grpSp>
      <p:sp>
        <p:nvSpPr>
          <p:cNvPr id="33" name="ZoneTexte 32">
            <a:extLst>
              <a:ext uri="{FF2B5EF4-FFF2-40B4-BE49-F238E27FC236}">
                <a16:creationId xmlns:a16="http://schemas.microsoft.com/office/drawing/2014/main" id="{E7905109-940B-B67D-6866-92193D92E6C5}"/>
              </a:ext>
            </a:extLst>
          </p:cNvPr>
          <p:cNvSpPr txBox="1"/>
          <p:nvPr/>
        </p:nvSpPr>
        <p:spPr>
          <a:xfrm>
            <a:off x="9603500" y="5231586"/>
            <a:ext cx="2078001" cy="369332"/>
          </a:xfrm>
          <a:prstGeom prst="rect">
            <a:avLst/>
          </a:prstGeom>
          <a:noFill/>
        </p:spPr>
        <p:txBody>
          <a:bodyPr wrap="square" rtlCol="0">
            <a:spAutoFit/>
          </a:bodyPr>
          <a:lstStyle/>
          <a:p>
            <a:r>
              <a:rPr lang="fr-FR" b="1" dirty="0">
                <a:solidFill>
                  <a:schemeClr val="bg1"/>
                </a:solidFill>
              </a:rPr>
              <a:t>Art. 210-4 nouveau</a:t>
            </a:r>
          </a:p>
        </p:txBody>
      </p:sp>
      <p:pic>
        <p:nvPicPr>
          <p:cNvPr id="34" name="Picture 14">
            <a:extLst>
              <a:ext uri="{FF2B5EF4-FFF2-40B4-BE49-F238E27FC236}">
                <a16:creationId xmlns:a16="http://schemas.microsoft.com/office/drawing/2014/main" id="{40F971B7-877E-B250-8B82-9E1DA1AD7E4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4163" y="1930854"/>
            <a:ext cx="2697338" cy="3317120"/>
          </a:xfrm>
          <a:prstGeom prst="rect">
            <a:avLst/>
          </a:prstGeom>
          <a:solidFill>
            <a:schemeClr val="accent4">
              <a:lumMod val="40000"/>
              <a:lumOff val="60000"/>
            </a:schemeClr>
          </a:solidFill>
        </p:spPr>
      </p:pic>
    </p:spTree>
    <p:extLst>
      <p:ext uri="{BB962C8B-B14F-4D97-AF65-F5344CB8AC3E}">
        <p14:creationId xmlns:p14="http://schemas.microsoft.com/office/powerpoint/2010/main" val="113915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131416"/>
            <a:ext cx="12192000" cy="571299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65105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82749" y="47744"/>
            <a:ext cx="490158" cy="560740"/>
          </a:xfrm>
          <a:prstGeom prst="rect">
            <a:avLst/>
          </a:prstGeom>
        </p:spPr>
      </p:pic>
      <p:sp>
        <p:nvSpPr>
          <p:cNvPr id="26" name="Rectangle 25"/>
          <p:cNvSpPr/>
          <p:nvPr/>
        </p:nvSpPr>
        <p:spPr>
          <a:xfrm>
            <a:off x="0" y="904035"/>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8" descr="Glissement de terrain – Un train voyageur déraille entre Palézieux et  Payerne | 24 heures">
            <a:extLst>
              <a:ext uri="{FF2B5EF4-FFF2-40B4-BE49-F238E27FC236}">
                <a16:creationId xmlns:a16="http://schemas.microsoft.com/office/drawing/2014/main" id="{5366BD61-3ED8-883A-1271-C598735D8C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7182" y="2336800"/>
            <a:ext cx="9737635" cy="4196080"/>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AC569610-AA06-BBFA-6010-F04BCC7B1C32}"/>
              </a:ext>
            </a:extLst>
          </p:cNvPr>
          <p:cNvSpPr txBox="1"/>
          <p:nvPr/>
        </p:nvSpPr>
        <p:spPr>
          <a:xfrm>
            <a:off x="295258" y="1245471"/>
            <a:ext cx="11987561" cy="492443"/>
          </a:xfrm>
          <a:prstGeom prst="rect">
            <a:avLst/>
          </a:prstGeom>
          <a:noFill/>
        </p:spPr>
        <p:txBody>
          <a:bodyPr wrap="square" rtlCol="0">
            <a:spAutoFit/>
          </a:bodyPr>
          <a:lstStyle/>
          <a:p>
            <a:pPr algn="ctr"/>
            <a:r>
              <a:rPr lang="fr-FR" sz="2600" b="1" dirty="0">
                <a:solidFill>
                  <a:schemeClr val="bg1"/>
                </a:solidFill>
                <a:latin typeface="Verdana" panose="020B0604030504040204" pitchFamily="34" charset="0"/>
                <a:ea typeface="Verdana" panose="020B0604030504040204" pitchFamily="34" charset="0"/>
              </a:rPr>
              <a:t>Différence entre réclamer et revendiquer </a:t>
            </a:r>
          </a:p>
        </p:txBody>
      </p:sp>
    </p:spTree>
    <p:extLst>
      <p:ext uri="{BB962C8B-B14F-4D97-AF65-F5344CB8AC3E}">
        <p14:creationId xmlns:p14="http://schemas.microsoft.com/office/powerpoint/2010/main" val="393924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1846" y="636593"/>
            <a:ext cx="12192000" cy="6552878"/>
          </a:xfrm>
          <a:prstGeom prst="rect">
            <a:avLst/>
          </a:prstGeom>
          <a:solidFill>
            <a:srgbClr val="0E2642"/>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63515"/>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12864" y="37455"/>
            <a:ext cx="340267" cy="389265"/>
          </a:xfrm>
          <a:prstGeom prst="rect">
            <a:avLst/>
          </a:prstGeom>
        </p:spPr>
      </p:pic>
      <p:sp>
        <p:nvSpPr>
          <p:cNvPr id="26" name="Rectangle 25"/>
          <p:cNvSpPr/>
          <p:nvPr/>
        </p:nvSpPr>
        <p:spPr>
          <a:xfrm>
            <a:off x="0" y="636593"/>
            <a:ext cx="12192000" cy="101185"/>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4" name="Picture 8" descr="La Silhouette Vectorielle Dhomme Daffaires Montrent Quelque Chose Vecteurs  libres de droits et plus d'images vectorielles de Activité bancaire - iStock">
            <a:extLst>
              <a:ext uri="{FF2B5EF4-FFF2-40B4-BE49-F238E27FC236}">
                <a16:creationId xmlns:a16="http://schemas.microsoft.com/office/drawing/2014/main" id="{E95B44BA-9CEE-DE91-0CCA-3513F40035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96748" y="3075313"/>
            <a:ext cx="3172336" cy="347788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9D0CB567-3468-AADE-2A09-5D942A3F2625}"/>
              </a:ext>
            </a:extLst>
          </p:cNvPr>
          <p:cNvSpPr/>
          <p:nvPr/>
        </p:nvSpPr>
        <p:spPr>
          <a:xfrm>
            <a:off x="5504017" y="1412241"/>
            <a:ext cx="1120274" cy="5140960"/>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FF0000"/>
                </a:solidFill>
                <a:latin typeface="Verdana" panose="020B0604030504040204" pitchFamily="34" charset="0"/>
                <a:ea typeface="Verdana" panose="020B0604030504040204" pitchFamily="34" charset="0"/>
              </a:rPr>
              <a:t>D</a:t>
            </a:r>
          </a:p>
          <a:p>
            <a:pPr algn="ctr"/>
            <a:r>
              <a:rPr lang="fr-FR" sz="2800" b="1" dirty="0">
                <a:solidFill>
                  <a:srgbClr val="FF0000"/>
                </a:solidFill>
                <a:latin typeface="Verdana" panose="020B0604030504040204" pitchFamily="34" charset="0"/>
                <a:ea typeface="Verdana" panose="020B0604030504040204" pitchFamily="34" charset="0"/>
              </a:rPr>
              <a:t>R</a:t>
            </a:r>
          </a:p>
          <a:p>
            <a:pPr algn="ctr"/>
            <a:r>
              <a:rPr lang="fr-FR" sz="2800" b="1" dirty="0">
                <a:solidFill>
                  <a:srgbClr val="FF0000"/>
                </a:solidFill>
                <a:latin typeface="Verdana" panose="020B0604030504040204" pitchFamily="34" charset="0"/>
                <a:ea typeface="Verdana" panose="020B0604030504040204" pitchFamily="34" charset="0"/>
              </a:rPr>
              <a:t>O</a:t>
            </a:r>
          </a:p>
          <a:p>
            <a:pPr algn="ctr"/>
            <a:r>
              <a:rPr lang="fr-FR" sz="2800" b="1" dirty="0">
                <a:solidFill>
                  <a:srgbClr val="FF0000"/>
                </a:solidFill>
                <a:latin typeface="Verdana" panose="020B0604030504040204" pitchFamily="34" charset="0"/>
                <a:ea typeface="Verdana" panose="020B0604030504040204" pitchFamily="34" charset="0"/>
              </a:rPr>
              <a:t>I</a:t>
            </a:r>
          </a:p>
          <a:p>
            <a:pPr algn="ctr"/>
            <a:r>
              <a:rPr lang="fr-FR" sz="2800" b="1" dirty="0">
                <a:solidFill>
                  <a:srgbClr val="FF0000"/>
                </a:solidFill>
                <a:latin typeface="Verdana" panose="020B0604030504040204" pitchFamily="34" charset="0"/>
                <a:ea typeface="Verdana" panose="020B0604030504040204" pitchFamily="34" charset="0"/>
              </a:rPr>
              <a:t>T</a:t>
            </a:r>
          </a:p>
          <a:p>
            <a:pPr algn="ctr"/>
            <a:endParaRPr lang="fr-FR" sz="2800" b="1" dirty="0">
              <a:solidFill>
                <a:srgbClr val="FF0000"/>
              </a:solidFill>
              <a:latin typeface="Verdana" panose="020B0604030504040204" pitchFamily="34" charset="0"/>
              <a:ea typeface="Verdana" panose="020B0604030504040204" pitchFamily="34" charset="0"/>
            </a:endParaRPr>
          </a:p>
          <a:p>
            <a:pPr algn="ctr"/>
            <a:r>
              <a:rPr lang="fr-FR" sz="2800" b="1" dirty="0">
                <a:solidFill>
                  <a:srgbClr val="FF0000"/>
                </a:solidFill>
                <a:latin typeface="Verdana" panose="020B0604030504040204" pitchFamily="34" charset="0"/>
                <a:ea typeface="Verdana" panose="020B0604030504040204" pitchFamily="34" charset="0"/>
              </a:rPr>
              <a:t>S</a:t>
            </a:r>
          </a:p>
          <a:p>
            <a:pPr algn="ctr"/>
            <a:r>
              <a:rPr lang="fr-FR" sz="2800" b="1" dirty="0">
                <a:solidFill>
                  <a:srgbClr val="FF0000"/>
                </a:solidFill>
                <a:latin typeface="Verdana" panose="020B0604030504040204" pitchFamily="34" charset="0"/>
                <a:ea typeface="Verdana" panose="020B0604030504040204" pitchFamily="34" charset="0"/>
              </a:rPr>
              <a:t>O</a:t>
            </a:r>
          </a:p>
          <a:p>
            <a:pPr algn="ctr"/>
            <a:r>
              <a:rPr lang="fr-FR" sz="2800" b="1" dirty="0">
                <a:solidFill>
                  <a:srgbClr val="FF0000"/>
                </a:solidFill>
                <a:latin typeface="Verdana" panose="020B0604030504040204" pitchFamily="34" charset="0"/>
                <a:ea typeface="Verdana" panose="020B0604030504040204" pitchFamily="34" charset="0"/>
              </a:rPr>
              <a:t>C</a:t>
            </a:r>
          </a:p>
          <a:p>
            <a:pPr algn="ctr"/>
            <a:r>
              <a:rPr lang="fr-FR" sz="2800" b="1" dirty="0">
                <a:solidFill>
                  <a:srgbClr val="FF0000"/>
                </a:solidFill>
                <a:latin typeface="Verdana" panose="020B0604030504040204" pitchFamily="34" charset="0"/>
                <a:ea typeface="Verdana" panose="020B0604030504040204" pitchFamily="34" charset="0"/>
              </a:rPr>
              <a:t>I</a:t>
            </a:r>
          </a:p>
          <a:p>
            <a:pPr algn="ctr"/>
            <a:r>
              <a:rPr lang="fr-FR" sz="2800" b="1" dirty="0">
                <a:solidFill>
                  <a:srgbClr val="FF0000"/>
                </a:solidFill>
                <a:latin typeface="Verdana" panose="020B0604030504040204" pitchFamily="34" charset="0"/>
                <a:ea typeface="Verdana" panose="020B0604030504040204" pitchFamily="34" charset="0"/>
              </a:rPr>
              <a:t>A</a:t>
            </a:r>
          </a:p>
          <a:p>
            <a:pPr algn="ctr"/>
            <a:r>
              <a:rPr lang="fr-FR" sz="2800" b="1" dirty="0">
                <a:solidFill>
                  <a:srgbClr val="FF0000"/>
                </a:solidFill>
                <a:latin typeface="Verdana" panose="020B0604030504040204" pitchFamily="34" charset="0"/>
                <a:ea typeface="Verdana" panose="020B0604030504040204" pitchFamily="34" charset="0"/>
              </a:rPr>
              <a:t>L</a:t>
            </a:r>
          </a:p>
        </p:txBody>
      </p:sp>
      <p:sp>
        <p:nvSpPr>
          <p:cNvPr id="6" name="ZoneTexte 5">
            <a:extLst>
              <a:ext uri="{FF2B5EF4-FFF2-40B4-BE49-F238E27FC236}">
                <a16:creationId xmlns:a16="http://schemas.microsoft.com/office/drawing/2014/main" id="{FCB43CD4-E9B8-D537-0831-FA2F094BEFA7}"/>
              </a:ext>
            </a:extLst>
          </p:cNvPr>
          <p:cNvSpPr txBox="1"/>
          <p:nvPr/>
        </p:nvSpPr>
        <p:spPr>
          <a:xfrm>
            <a:off x="356457" y="1333652"/>
            <a:ext cx="4199787" cy="5847755"/>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fr-FR" sz="2400" b="1" dirty="0">
                <a:solidFill>
                  <a:schemeClr val="bg1"/>
                </a:solidFill>
              </a:rPr>
              <a:t> Traités internationaux</a:t>
            </a:r>
          </a:p>
          <a:p>
            <a:pPr marL="342900" indent="-342900">
              <a:lnSpc>
                <a:spcPct val="150000"/>
              </a:lnSpc>
              <a:buFont typeface="Wingdings" panose="05000000000000000000" pitchFamily="2" charset="2"/>
              <a:buChar char="§"/>
            </a:pPr>
            <a:r>
              <a:rPr lang="fr-FR" sz="2400" b="1" dirty="0">
                <a:solidFill>
                  <a:schemeClr val="bg1"/>
                </a:solidFill>
              </a:rPr>
              <a:t>Code du travail</a:t>
            </a:r>
          </a:p>
          <a:p>
            <a:pPr marL="342900" indent="-342900">
              <a:lnSpc>
                <a:spcPct val="150000"/>
              </a:lnSpc>
              <a:buFont typeface="Wingdings" panose="05000000000000000000" pitchFamily="2" charset="2"/>
              <a:buChar char="§"/>
            </a:pPr>
            <a:r>
              <a:rPr lang="fr-FR" sz="2400" b="1" dirty="0">
                <a:solidFill>
                  <a:schemeClr val="bg1"/>
                </a:solidFill>
              </a:rPr>
              <a:t> Code de la sécurité sociale</a:t>
            </a:r>
          </a:p>
          <a:p>
            <a:pPr marL="342900" indent="-342900">
              <a:lnSpc>
                <a:spcPct val="150000"/>
              </a:lnSpc>
              <a:buFont typeface="Wingdings" panose="05000000000000000000" pitchFamily="2" charset="2"/>
              <a:buChar char="§"/>
            </a:pPr>
            <a:r>
              <a:rPr lang="fr-FR" sz="2400" b="1" dirty="0">
                <a:solidFill>
                  <a:schemeClr val="bg1"/>
                </a:solidFill>
              </a:rPr>
              <a:t>Décrets </a:t>
            </a:r>
          </a:p>
          <a:p>
            <a:pPr marL="342900" indent="-342900">
              <a:lnSpc>
                <a:spcPct val="150000"/>
              </a:lnSpc>
              <a:buFont typeface="Wingdings" panose="05000000000000000000" pitchFamily="2" charset="2"/>
              <a:buChar char="§"/>
            </a:pPr>
            <a:r>
              <a:rPr lang="fr-FR" sz="2400" b="1" dirty="0">
                <a:solidFill>
                  <a:schemeClr val="bg1"/>
                </a:solidFill>
              </a:rPr>
              <a:t>Arrêtés</a:t>
            </a:r>
          </a:p>
          <a:p>
            <a:pPr marL="342900" indent="-342900">
              <a:lnSpc>
                <a:spcPct val="150000"/>
              </a:lnSpc>
              <a:buFont typeface="Wingdings" panose="05000000000000000000" pitchFamily="2" charset="2"/>
              <a:buChar char="§"/>
            </a:pPr>
            <a:r>
              <a:rPr lang="fr-FR" sz="2400" b="1" dirty="0">
                <a:solidFill>
                  <a:schemeClr val="bg1"/>
                </a:solidFill>
              </a:rPr>
              <a:t>Convention collective</a:t>
            </a:r>
          </a:p>
          <a:p>
            <a:pPr marL="342900" indent="-342900">
              <a:lnSpc>
                <a:spcPct val="150000"/>
              </a:lnSpc>
              <a:buFont typeface="Wingdings" panose="05000000000000000000" pitchFamily="2" charset="2"/>
              <a:buChar char="§"/>
            </a:pPr>
            <a:r>
              <a:rPr lang="fr-FR" sz="2400" b="1" dirty="0">
                <a:solidFill>
                  <a:schemeClr val="bg1"/>
                </a:solidFill>
              </a:rPr>
              <a:t>Usages</a:t>
            </a:r>
          </a:p>
          <a:p>
            <a:pPr marL="342900" indent="-342900">
              <a:lnSpc>
                <a:spcPct val="150000"/>
              </a:lnSpc>
              <a:buFont typeface="Wingdings" panose="05000000000000000000" pitchFamily="2" charset="2"/>
              <a:buChar char="§"/>
            </a:pPr>
            <a:r>
              <a:rPr lang="fr-FR" sz="2400" b="1" dirty="0">
                <a:solidFill>
                  <a:schemeClr val="bg1"/>
                </a:solidFill>
              </a:rPr>
              <a:t> Jurisprudence</a:t>
            </a:r>
          </a:p>
          <a:p>
            <a:pPr marL="342900" indent="-342900">
              <a:lnSpc>
                <a:spcPct val="150000"/>
              </a:lnSpc>
              <a:buFont typeface="Wingdings" panose="05000000000000000000" pitchFamily="2" charset="2"/>
              <a:buChar char="§"/>
            </a:pPr>
            <a:r>
              <a:rPr lang="fr-FR" sz="2400" b="1" dirty="0">
                <a:solidFill>
                  <a:schemeClr val="bg1"/>
                </a:solidFill>
              </a:rPr>
              <a:t>Règlement intérieur</a:t>
            </a:r>
          </a:p>
          <a:p>
            <a:pPr marL="342900" indent="-342900">
              <a:lnSpc>
                <a:spcPct val="150000"/>
              </a:lnSpc>
              <a:buFont typeface="Wingdings" panose="05000000000000000000" pitchFamily="2" charset="2"/>
              <a:buChar char="§"/>
            </a:pPr>
            <a:r>
              <a:rPr lang="fr-FR" sz="2400" b="1" dirty="0">
                <a:solidFill>
                  <a:schemeClr val="bg1"/>
                </a:solidFill>
              </a:rPr>
              <a:t>Contrat de travail</a:t>
            </a:r>
          </a:p>
          <a:p>
            <a:endParaRPr lang="fr-FR" sz="1400" dirty="0">
              <a:solidFill>
                <a:schemeClr val="bg1"/>
              </a:solidFill>
            </a:endParaRPr>
          </a:p>
        </p:txBody>
      </p:sp>
      <p:sp>
        <p:nvSpPr>
          <p:cNvPr id="7" name="Rectangle : coins arrondis 6">
            <a:extLst>
              <a:ext uri="{FF2B5EF4-FFF2-40B4-BE49-F238E27FC236}">
                <a16:creationId xmlns:a16="http://schemas.microsoft.com/office/drawing/2014/main" id="{9C33D80B-0AC1-5B79-AA6B-A0B085175B88}"/>
              </a:ext>
            </a:extLst>
          </p:cNvPr>
          <p:cNvSpPr/>
          <p:nvPr/>
        </p:nvSpPr>
        <p:spPr>
          <a:xfrm>
            <a:off x="8755929" y="1574204"/>
            <a:ext cx="3172336" cy="726635"/>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latin typeface="Verdana" panose="020B0604030504040204" pitchFamily="34" charset="0"/>
                <a:ea typeface="Verdana" panose="020B0604030504040204" pitchFamily="34" charset="0"/>
              </a:rPr>
              <a:t>Manquement !</a:t>
            </a:r>
          </a:p>
        </p:txBody>
      </p:sp>
      <p:sp>
        <p:nvSpPr>
          <p:cNvPr id="8" name="Flèche droite 10">
            <a:extLst>
              <a:ext uri="{FF2B5EF4-FFF2-40B4-BE49-F238E27FC236}">
                <a16:creationId xmlns:a16="http://schemas.microsoft.com/office/drawing/2014/main" id="{5A80D0CF-3E40-49A5-D425-1892FF4913A2}"/>
              </a:ext>
            </a:extLst>
          </p:cNvPr>
          <p:cNvSpPr/>
          <p:nvPr/>
        </p:nvSpPr>
        <p:spPr>
          <a:xfrm rot="5400000" flipV="1">
            <a:off x="9978780" y="2640429"/>
            <a:ext cx="726635" cy="215706"/>
          </a:xfrm>
          <a:prstGeom prst="rightArrow">
            <a:avLst/>
          </a:prstGeom>
          <a:solidFill>
            <a:srgbClr val="78370A"/>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Rectangle : coins arrondis 8">
            <a:extLst>
              <a:ext uri="{FF2B5EF4-FFF2-40B4-BE49-F238E27FC236}">
                <a16:creationId xmlns:a16="http://schemas.microsoft.com/office/drawing/2014/main" id="{F6B09724-FAF7-96C3-F1AD-0343EBA82BB3}"/>
              </a:ext>
            </a:extLst>
          </p:cNvPr>
          <p:cNvSpPr/>
          <p:nvPr/>
        </p:nvSpPr>
        <p:spPr>
          <a:xfrm>
            <a:off x="6723150" y="4435740"/>
            <a:ext cx="3172336" cy="726635"/>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latin typeface="Verdana" panose="020B0604030504040204" pitchFamily="34" charset="0"/>
                <a:ea typeface="Verdana" panose="020B0604030504040204" pitchFamily="34" charset="0"/>
              </a:rPr>
              <a:t>Réclamation</a:t>
            </a:r>
          </a:p>
        </p:txBody>
      </p:sp>
      <p:sp>
        <p:nvSpPr>
          <p:cNvPr id="11" name="ZoneTexte 10">
            <a:extLst>
              <a:ext uri="{FF2B5EF4-FFF2-40B4-BE49-F238E27FC236}">
                <a16:creationId xmlns:a16="http://schemas.microsoft.com/office/drawing/2014/main" id="{99B5A75B-ED3F-77D0-7DCA-704057A74F0E}"/>
              </a:ext>
            </a:extLst>
          </p:cNvPr>
          <p:cNvSpPr txBox="1"/>
          <p:nvPr/>
        </p:nvSpPr>
        <p:spPr>
          <a:xfrm>
            <a:off x="4554676" y="766617"/>
            <a:ext cx="4199787" cy="523220"/>
          </a:xfrm>
          <a:prstGeom prst="rect">
            <a:avLst/>
          </a:prstGeom>
          <a:noFill/>
        </p:spPr>
        <p:txBody>
          <a:bodyPr wrap="square" rtlCol="0">
            <a:spAutoFit/>
          </a:bodyPr>
          <a:lstStyle/>
          <a:p>
            <a:r>
              <a:rPr lang="fr-FR" sz="2800" b="1" dirty="0">
                <a:solidFill>
                  <a:schemeClr val="bg1"/>
                </a:solidFill>
                <a:latin typeface="Verdana" panose="020B0604030504040204" pitchFamily="34" charset="0"/>
                <a:ea typeface="Verdana" panose="020B0604030504040204" pitchFamily="34" charset="0"/>
              </a:rPr>
              <a:t> « Réclamer »</a:t>
            </a:r>
          </a:p>
        </p:txBody>
      </p:sp>
    </p:spTree>
    <p:extLst>
      <p:ext uri="{BB962C8B-B14F-4D97-AF65-F5344CB8AC3E}">
        <p14:creationId xmlns:p14="http://schemas.microsoft.com/office/powerpoint/2010/main" val="217775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P spid="9" grpId="0"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656428"/>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832013"/>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8AC433C9-E5F7-26BD-8A4B-86C2DC7E4C14}"/>
              </a:ext>
            </a:extLst>
          </p:cNvPr>
          <p:cNvGrpSpPr/>
          <p:nvPr/>
        </p:nvGrpSpPr>
        <p:grpSpPr>
          <a:xfrm>
            <a:off x="138332" y="2808074"/>
            <a:ext cx="11915336" cy="3773130"/>
            <a:chOff x="0" y="1738035"/>
            <a:chExt cx="11915336" cy="3773130"/>
          </a:xfrm>
        </p:grpSpPr>
        <p:pic>
          <p:nvPicPr>
            <p:cNvPr id="5" name="Picture 2" descr="Mes salariés revendiquent de nouveaux droits - L'Officiel de la Franchise">
              <a:extLst>
                <a:ext uri="{FF2B5EF4-FFF2-40B4-BE49-F238E27FC236}">
                  <a16:creationId xmlns:a16="http://schemas.microsoft.com/office/drawing/2014/main" id="{0B90570E-A6FE-A18F-ECB9-E2E3D124D7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55838"/>
              <a:ext cx="4876800" cy="2762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E72F162-E790-797B-9B0D-7D648311289F}"/>
                </a:ext>
              </a:extLst>
            </p:cNvPr>
            <p:cNvSpPr/>
            <p:nvPr/>
          </p:nvSpPr>
          <p:spPr>
            <a:xfrm>
              <a:off x="3288326" y="3202783"/>
              <a:ext cx="3530991" cy="902823"/>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latin typeface="Verdana" panose="020B0604030504040204" pitchFamily="34" charset="0"/>
                  <a:ea typeface="Verdana" panose="020B0604030504040204" pitchFamily="34" charset="0"/>
                </a:rPr>
                <a:t>Nous voulons autre chose !</a:t>
              </a:r>
            </a:p>
          </p:txBody>
        </p:sp>
        <p:cxnSp>
          <p:nvCxnSpPr>
            <p:cNvPr id="7" name="Connecteur droit avec flèche 6">
              <a:extLst>
                <a:ext uri="{FF2B5EF4-FFF2-40B4-BE49-F238E27FC236}">
                  <a16:creationId xmlns:a16="http://schemas.microsoft.com/office/drawing/2014/main" id="{0BAAC4C2-BCE2-2B12-B3EE-3DB443BB285F}"/>
                </a:ext>
              </a:extLst>
            </p:cNvPr>
            <p:cNvCxnSpPr>
              <a:cxnSpLocks/>
              <a:stCxn id="6" idx="3"/>
              <a:endCxn id="9" idx="1"/>
            </p:cNvCxnSpPr>
            <p:nvPr/>
          </p:nvCxnSpPr>
          <p:spPr>
            <a:xfrm flipV="1">
              <a:off x="6819317" y="2189447"/>
              <a:ext cx="1528688" cy="1464748"/>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8DB2E10E-AC26-64EC-F92D-E466BF3CB9BD}"/>
                </a:ext>
              </a:extLst>
            </p:cNvPr>
            <p:cNvCxnSpPr>
              <a:cxnSpLocks/>
              <a:endCxn id="10" idx="1"/>
            </p:cNvCxnSpPr>
            <p:nvPr/>
          </p:nvCxnSpPr>
          <p:spPr>
            <a:xfrm>
              <a:off x="6819317" y="3654194"/>
              <a:ext cx="1565028" cy="140556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DCC8469E-F688-4E36-3660-CDE6F6F3605D}"/>
                </a:ext>
              </a:extLst>
            </p:cNvPr>
            <p:cNvSpPr/>
            <p:nvPr/>
          </p:nvSpPr>
          <p:spPr>
            <a:xfrm>
              <a:off x="8348005" y="1738035"/>
              <a:ext cx="3530991" cy="902823"/>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latin typeface="Verdana" panose="020B0604030504040204" pitchFamily="34" charset="0"/>
                  <a:ea typeface="Verdana" panose="020B0604030504040204" pitchFamily="34" charset="0"/>
                </a:rPr>
                <a:t>Modification</a:t>
              </a:r>
            </a:p>
          </p:txBody>
        </p:sp>
        <p:sp>
          <p:nvSpPr>
            <p:cNvPr id="10" name="Rectangle 9">
              <a:extLst>
                <a:ext uri="{FF2B5EF4-FFF2-40B4-BE49-F238E27FC236}">
                  <a16:creationId xmlns:a16="http://schemas.microsoft.com/office/drawing/2014/main" id="{965B1528-946A-16B4-E4EC-E8E495FBF333}"/>
                </a:ext>
              </a:extLst>
            </p:cNvPr>
            <p:cNvSpPr/>
            <p:nvPr/>
          </p:nvSpPr>
          <p:spPr>
            <a:xfrm>
              <a:off x="8384345" y="4608342"/>
              <a:ext cx="3530991" cy="902823"/>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latin typeface="Verdana" panose="020B0604030504040204" pitchFamily="34" charset="0"/>
                  <a:ea typeface="Verdana" panose="020B0604030504040204" pitchFamily="34" charset="0"/>
                </a:rPr>
                <a:t>Changement</a:t>
              </a:r>
            </a:p>
          </p:txBody>
        </p:sp>
      </p:grpSp>
      <p:sp>
        <p:nvSpPr>
          <p:cNvPr id="11" name="ZoneTexte 10">
            <a:extLst>
              <a:ext uri="{FF2B5EF4-FFF2-40B4-BE49-F238E27FC236}">
                <a16:creationId xmlns:a16="http://schemas.microsoft.com/office/drawing/2014/main" id="{80950169-B6A9-8C71-A40A-BBC9E1050E6C}"/>
              </a:ext>
            </a:extLst>
          </p:cNvPr>
          <p:cNvSpPr txBox="1"/>
          <p:nvPr/>
        </p:nvSpPr>
        <p:spPr>
          <a:xfrm>
            <a:off x="3949504" y="1366673"/>
            <a:ext cx="4292991" cy="523220"/>
          </a:xfrm>
          <a:prstGeom prst="rect">
            <a:avLst/>
          </a:prstGeom>
          <a:noFill/>
        </p:spPr>
        <p:txBody>
          <a:bodyPr wrap="square" rtlCol="0">
            <a:spAutoFit/>
          </a:bodyPr>
          <a:lstStyle/>
          <a:p>
            <a:r>
              <a:rPr lang="fr-FR" sz="2800" b="1" dirty="0">
                <a:solidFill>
                  <a:schemeClr val="bg1"/>
                </a:solidFill>
                <a:latin typeface="Verdana" panose="020B0604030504040204" pitchFamily="34" charset="0"/>
                <a:ea typeface="Verdana" panose="020B0604030504040204" pitchFamily="34" charset="0"/>
              </a:rPr>
              <a:t> « Revendiquer » ?</a:t>
            </a:r>
          </a:p>
        </p:txBody>
      </p:sp>
    </p:spTree>
    <p:extLst>
      <p:ext uri="{BB962C8B-B14F-4D97-AF65-F5344CB8AC3E}">
        <p14:creationId xmlns:p14="http://schemas.microsoft.com/office/powerpoint/2010/main" val="420763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66389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Rectangle 16">
            <a:extLst>
              <a:ext uri="{FF2B5EF4-FFF2-40B4-BE49-F238E27FC236}">
                <a16:creationId xmlns:a16="http://schemas.microsoft.com/office/drawing/2014/main" id="{F1774E52-87F9-FD52-A77C-E6C628806697}"/>
              </a:ext>
            </a:extLst>
          </p:cNvPr>
          <p:cNvSpPr/>
          <p:nvPr/>
        </p:nvSpPr>
        <p:spPr>
          <a:xfrm>
            <a:off x="0" y="832008"/>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FEFA39D0-2D9E-6387-9F50-42CD8C0F3343}"/>
              </a:ext>
            </a:extLst>
          </p:cNvPr>
          <p:cNvSpPr txBox="1"/>
          <p:nvPr/>
        </p:nvSpPr>
        <p:spPr>
          <a:xfrm>
            <a:off x="0" y="1391679"/>
            <a:ext cx="4105523" cy="584775"/>
          </a:xfrm>
          <a:prstGeom prst="rect">
            <a:avLst/>
          </a:prstGeom>
          <a:noFill/>
        </p:spPr>
        <p:txBody>
          <a:bodyPr wrap="square" rtlCol="0">
            <a:spAutoFit/>
          </a:bodyPr>
          <a:lstStyle/>
          <a:p>
            <a:pPr algn="ctr"/>
            <a:r>
              <a:rPr lang="fr-FR" sz="3200" b="1" dirty="0">
                <a:solidFill>
                  <a:schemeClr val="bg1"/>
                </a:solidFill>
                <a:latin typeface="Verdana" panose="020B0604030504040204" pitchFamily="34" charset="0"/>
                <a:ea typeface="Verdana" panose="020B0604030504040204" pitchFamily="34" charset="0"/>
              </a:rPr>
              <a:t>Plan de l’atelier</a:t>
            </a:r>
          </a:p>
        </p:txBody>
      </p:sp>
      <p:grpSp>
        <p:nvGrpSpPr>
          <p:cNvPr id="3" name="Groupe 2">
            <a:extLst>
              <a:ext uri="{FF2B5EF4-FFF2-40B4-BE49-F238E27FC236}">
                <a16:creationId xmlns:a16="http://schemas.microsoft.com/office/drawing/2014/main" id="{E167E117-0900-E842-AA76-DE97B0C60775}"/>
              </a:ext>
            </a:extLst>
          </p:cNvPr>
          <p:cNvGrpSpPr/>
          <p:nvPr/>
        </p:nvGrpSpPr>
        <p:grpSpPr>
          <a:xfrm>
            <a:off x="1447893" y="2400241"/>
            <a:ext cx="10324913" cy="4408830"/>
            <a:chOff x="540112" y="1832726"/>
            <a:chExt cx="10485445" cy="4408830"/>
          </a:xfrm>
        </p:grpSpPr>
        <p:cxnSp>
          <p:nvCxnSpPr>
            <p:cNvPr id="4" name="Connecteur droit avec flèche 3">
              <a:extLst>
                <a:ext uri="{FF2B5EF4-FFF2-40B4-BE49-F238E27FC236}">
                  <a16:creationId xmlns:a16="http://schemas.microsoft.com/office/drawing/2014/main" id="{7C2E3AF7-EBF8-D110-36C5-EC664E2CBA27}"/>
                </a:ext>
              </a:extLst>
            </p:cNvPr>
            <p:cNvCxnSpPr>
              <a:cxnSpLocks/>
              <a:stCxn id="5" idx="6"/>
              <a:endCxn id="10" idx="1"/>
            </p:cNvCxnSpPr>
            <p:nvPr/>
          </p:nvCxnSpPr>
          <p:spPr>
            <a:xfrm>
              <a:off x="2616313" y="4036187"/>
              <a:ext cx="1145097" cy="1585094"/>
            </a:xfrm>
            <a:prstGeom prst="straightConnector1">
              <a:avLst/>
            </a:prstGeom>
            <a:solidFill>
              <a:srgbClr val="693C1B"/>
            </a:solidFill>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 name="Ellipse 4">
              <a:extLst>
                <a:ext uri="{FF2B5EF4-FFF2-40B4-BE49-F238E27FC236}">
                  <a16:creationId xmlns:a16="http://schemas.microsoft.com/office/drawing/2014/main" id="{017F2903-793C-2BA7-43DC-D99824EC91FB}"/>
                </a:ext>
              </a:extLst>
            </p:cNvPr>
            <p:cNvSpPr/>
            <p:nvPr/>
          </p:nvSpPr>
          <p:spPr>
            <a:xfrm>
              <a:off x="540112" y="3433255"/>
              <a:ext cx="2076201" cy="12058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sp>
          <p:nvSpPr>
            <p:cNvPr id="6" name="Rectangle : coins arrondis 5">
              <a:extLst>
                <a:ext uri="{FF2B5EF4-FFF2-40B4-BE49-F238E27FC236}">
                  <a16:creationId xmlns:a16="http://schemas.microsoft.com/office/drawing/2014/main" id="{549B092C-8398-EACD-2CA4-72F6C8D725B8}"/>
                </a:ext>
              </a:extLst>
            </p:cNvPr>
            <p:cNvSpPr/>
            <p:nvPr/>
          </p:nvSpPr>
          <p:spPr>
            <a:xfrm>
              <a:off x="3761410" y="1832726"/>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Définition et cadre juridique du concept de dialogue social</a:t>
              </a:r>
            </a:p>
          </p:txBody>
        </p:sp>
        <p:cxnSp>
          <p:nvCxnSpPr>
            <p:cNvPr id="7" name="Connecteur droit avec flèche 6">
              <a:extLst>
                <a:ext uri="{FF2B5EF4-FFF2-40B4-BE49-F238E27FC236}">
                  <a16:creationId xmlns:a16="http://schemas.microsoft.com/office/drawing/2014/main" id="{B0E862F6-C2BA-A5D1-1D92-8FD2FC94C1C9}"/>
                </a:ext>
              </a:extLst>
            </p:cNvPr>
            <p:cNvCxnSpPr>
              <a:cxnSpLocks/>
              <a:stCxn id="5" idx="6"/>
              <a:endCxn id="6" idx="1"/>
            </p:cNvCxnSpPr>
            <p:nvPr/>
          </p:nvCxnSpPr>
          <p:spPr>
            <a:xfrm flipV="1">
              <a:off x="2616313" y="2440803"/>
              <a:ext cx="1145097" cy="159538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E6990C6C-6B00-0765-BDFE-9F5769D8DE68}"/>
                </a:ext>
              </a:extLst>
            </p:cNvPr>
            <p:cNvCxnSpPr>
              <a:cxnSpLocks/>
              <a:stCxn id="5" idx="6"/>
              <a:endCxn id="9" idx="1"/>
            </p:cNvCxnSpPr>
            <p:nvPr/>
          </p:nvCxnSpPr>
          <p:spPr>
            <a:xfrm flipV="1">
              <a:off x="2616313" y="4031042"/>
              <a:ext cx="1145097" cy="514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 coins arrondis 8">
              <a:extLst>
                <a:ext uri="{FF2B5EF4-FFF2-40B4-BE49-F238E27FC236}">
                  <a16:creationId xmlns:a16="http://schemas.microsoft.com/office/drawing/2014/main" id="{AAC75566-C1BC-9A86-2E7B-233CC04AF80A}"/>
                </a:ext>
              </a:extLst>
            </p:cNvPr>
            <p:cNvSpPr/>
            <p:nvPr/>
          </p:nvSpPr>
          <p:spPr>
            <a:xfrm>
              <a:off x="3761410" y="3422965"/>
              <a:ext cx="7264147" cy="12161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sp>
          <p:nvSpPr>
            <p:cNvPr id="10" name="Rectangle : coins arrondis 9">
              <a:extLst>
                <a:ext uri="{FF2B5EF4-FFF2-40B4-BE49-F238E27FC236}">
                  <a16:creationId xmlns:a16="http://schemas.microsoft.com/office/drawing/2014/main" id="{92D0F637-3F56-5EBB-7302-6789CED03B1E}"/>
                </a:ext>
              </a:extLst>
            </p:cNvPr>
            <p:cNvSpPr/>
            <p:nvPr/>
          </p:nvSpPr>
          <p:spPr>
            <a:xfrm>
              <a:off x="3761410" y="5013204"/>
              <a:ext cx="7264147" cy="12161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de l’entreprise</a:t>
              </a:r>
            </a:p>
          </p:txBody>
        </p:sp>
        <p:sp>
          <p:nvSpPr>
            <p:cNvPr id="11" name="Ellipse 10">
              <a:extLst>
                <a:ext uri="{FF2B5EF4-FFF2-40B4-BE49-F238E27FC236}">
                  <a16:creationId xmlns:a16="http://schemas.microsoft.com/office/drawing/2014/main" id="{6CD2ECCB-DD4B-5063-9FA2-F9486E3B6CE5}"/>
                </a:ext>
              </a:extLst>
            </p:cNvPr>
            <p:cNvSpPr/>
            <p:nvPr/>
          </p:nvSpPr>
          <p:spPr>
            <a:xfrm>
              <a:off x="540112" y="3444632"/>
              <a:ext cx="2076201" cy="1205864"/>
            </a:xfrm>
            <a:prstGeom prst="ellipse">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cxnSp>
          <p:nvCxnSpPr>
            <p:cNvPr id="12" name="Connecteur droit avec flèche 11">
              <a:extLst>
                <a:ext uri="{FF2B5EF4-FFF2-40B4-BE49-F238E27FC236}">
                  <a16:creationId xmlns:a16="http://schemas.microsoft.com/office/drawing/2014/main" id="{9323E0D8-45B3-4673-0749-EF390E3D9A82}"/>
                </a:ext>
              </a:extLst>
            </p:cNvPr>
            <p:cNvCxnSpPr>
              <a:cxnSpLocks/>
              <a:stCxn id="11" idx="6"/>
            </p:cNvCxnSpPr>
            <p:nvPr/>
          </p:nvCxnSpPr>
          <p:spPr>
            <a:xfrm flipV="1">
              <a:off x="2616313" y="2452180"/>
              <a:ext cx="1145097" cy="1595384"/>
            </a:xfrm>
            <a:prstGeom prst="straightConnector1">
              <a:avLst/>
            </a:prstGeom>
            <a:solidFill>
              <a:srgbClr val="EA6B14"/>
            </a:solid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 coins arrondis 12">
              <a:extLst>
                <a:ext uri="{FF2B5EF4-FFF2-40B4-BE49-F238E27FC236}">
                  <a16:creationId xmlns:a16="http://schemas.microsoft.com/office/drawing/2014/main" id="{2A8529B0-E9C7-CF39-E80E-27BAF2ACB098}"/>
                </a:ext>
              </a:extLst>
            </p:cNvPr>
            <p:cNvSpPr/>
            <p:nvPr/>
          </p:nvSpPr>
          <p:spPr>
            <a:xfrm>
              <a:off x="3761410" y="3434342"/>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sp>
          <p:nvSpPr>
            <p:cNvPr id="14" name="Rectangle : coins arrondis 13">
              <a:extLst>
                <a:ext uri="{FF2B5EF4-FFF2-40B4-BE49-F238E27FC236}">
                  <a16:creationId xmlns:a16="http://schemas.microsoft.com/office/drawing/2014/main" id="{337E5CCE-70C2-C952-53E5-61853439D0D2}"/>
                </a:ext>
              </a:extLst>
            </p:cNvPr>
            <p:cNvSpPr/>
            <p:nvPr/>
          </p:nvSpPr>
          <p:spPr>
            <a:xfrm>
              <a:off x="3761410" y="5024581"/>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de l’entreprise</a:t>
              </a:r>
            </a:p>
          </p:txBody>
        </p:sp>
        <p:cxnSp>
          <p:nvCxnSpPr>
            <p:cNvPr id="15" name="Connecteur droit avec flèche 14">
              <a:extLst>
                <a:ext uri="{FF2B5EF4-FFF2-40B4-BE49-F238E27FC236}">
                  <a16:creationId xmlns:a16="http://schemas.microsoft.com/office/drawing/2014/main" id="{B57CC56F-5B15-FEA1-2EDA-D4529ECA45A5}"/>
                </a:ext>
              </a:extLst>
            </p:cNvPr>
            <p:cNvCxnSpPr>
              <a:cxnSpLocks/>
            </p:cNvCxnSpPr>
            <p:nvPr/>
          </p:nvCxnSpPr>
          <p:spPr>
            <a:xfrm flipV="1">
              <a:off x="2616313" y="2441347"/>
              <a:ext cx="1145097" cy="1595384"/>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0DCA12CD-4192-4808-FE66-BAB9013D313E}"/>
                </a:ext>
              </a:extLst>
            </p:cNvPr>
            <p:cNvCxnSpPr>
              <a:cxnSpLocks/>
            </p:cNvCxnSpPr>
            <p:nvPr/>
          </p:nvCxnSpPr>
          <p:spPr>
            <a:xfrm flipV="1">
              <a:off x="2616313" y="4031586"/>
              <a:ext cx="1145097" cy="514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 coins arrondis 17">
              <a:extLst>
                <a:ext uri="{FF2B5EF4-FFF2-40B4-BE49-F238E27FC236}">
                  <a16:creationId xmlns:a16="http://schemas.microsoft.com/office/drawing/2014/main" id="{B1C9A830-1A34-24D3-0D12-9BE47EBE7388}"/>
                </a:ext>
              </a:extLst>
            </p:cNvPr>
            <p:cNvSpPr/>
            <p:nvPr/>
          </p:nvSpPr>
          <p:spPr>
            <a:xfrm>
              <a:off x="3761410" y="1833270"/>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Définition et cadre juridique du concept de dialogue social</a:t>
              </a:r>
            </a:p>
          </p:txBody>
        </p:sp>
        <p:sp>
          <p:nvSpPr>
            <p:cNvPr id="19" name="Ellipse 18">
              <a:extLst>
                <a:ext uri="{FF2B5EF4-FFF2-40B4-BE49-F238E27FC236}">
                  <a16:creationId xmlns:a16="http://schemas.microsoft.com/office/drawing/2014/main" id="{15C15D33-EB22-C882-DA94-71D10B7FEA8A}"/>
                </a:ext>
              </a:extLst>
            </p:cNvPr>
            <p:cNvSpPr/>
            <p:nvPr/>
          </p:nvSpPr>
          <p:spPr>
            <a:xfrm>
              <a:off x="540112" y="3445176"/>
              <a:ext cx="2076201" cy="1205864"/>
            </a:xfrm>
            <a:prstGeom prst="ellipse">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sp>
          <p:nvSpPr>
            <p:cNvPr id="20" name="Rectangle : coins arrondis 19">
              <a:extLst>
                <a:ext uri="{FF2B5EF4-FFF2-40B4-BE49-F238E27FC236}">
                  <a16:creationId xmlns:a16="http://schemas.microsoft.com/office/drawing/2014/main" id="{D0814DC1-7B09-6657-EB95-C949C70F10A8}"/>
                </a:ext>
              </a:extLst>
            </p:cNvPr>
            <p:cNvSpPr/>
            <p:nvPr/>
          </p:nvSpPr>
          <p:spPr>
            <a:xfrm>
              <a:off x="3761410" y="3434886"/>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sp>
          <p:nvSpPr>
            <p:cNvPr id="21" name="Rectangle : coins arrondis 20">
              <a:extLst>
                <a:ext uri="{FF2B5EF4-FFF2-40B4-BE49-F238E27FC236}">
                  <a16:creationId xmlns:a16="http://schemas.microsoft.com/office/drawing/2014/main" id="{61A2E149-12D2-6C84-8F14-75E508971384}"/>
                </a:ext>
              </a:extLst>
            </p:cNvPr>
            <p:cNvSpPr/>
            <p:nvPr/>
          </p:nvSpPr>
          <p:spPr>
            <a:xfrm>
              <a:off x="3761410" y="5025402"/>
              <a:ext cx="7264147" cy="1216154"/>
            </a:xfrm>
            <a:prstGeom prst="round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de l’entreprise</a:t>
              </a:r>
            </a:p>
          </p:txBody>
        </p:sp>
        <p:sp>
          <p:nvSpPr>
            <p:cNvPr id="22" name="Rectangle : coins arrondis 21">
              <a:extLst>
                <a:ext uri="{FF2B5EF4-FFF2-40B4-BE49-F238E27FC236}">
                  <a16:creationId xmlns:a16="http://schemas.microsoft.com/office/drawing/2014/main" id="{43CE9658-A28D-31B3-C78C-3C7AB72A9AB4}"/>
                </a:ext>
              </a:extLst>
            </p:cNvPr>
            <p:cNvSpPr/>
            <p:nvPr/>
          </p:nvSpPr>
          <p:spPr>
            <a:xfrm>
              <a:off x="3761410" y="1832726"/>
              <a:ext cx="7264147" cy="1216154"/>
            </a:xfrm>
            <a:prstGeom prst="round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Définition et cadre juridique du concept de dialogue social</a:t>
              </a:r>
            </a:p>
          </p:txBody>
        </p:sp>
        <p:sp>
          <p:nvSpPr>
            <p:cNvPr id="23" name="Ellipse 22">
              <a:extLst>
                <a:ext uri="{FF2B5EF4-FFF2-40B4-BE49-F238E27FC236}">
                  <a16:creationId xmlns:a16="http://schemas.microsoft.com/office/drawing/2014/main" id="{6D28E9E5-4B7C-43C0-162F-78EA33A52FAC}"/>
                </a:ext>
              </a:extLst>
            </p:cNvPr>
            <p:cNvSpPr/>
            <p:nvPr/>
          </p:nvSpPr>
          <p:spPr>
            <a:xfrm>
              <a:off x="540112" y="3445997"/>
              <a:ext cx="2076201" cy="1205864"/>
            </a:xfrm>
            <a:prstGeom prst="ellipse">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sp>
          <p:nvSpPr>
            <p:cNvPr id="24" name="Rectangle : coins arrondis 23">
              <a:extLst>
                <a:ext uri="{FF2B5EF4-FFF2-40B4-BE49-F238E27FC236}">
                  <a16:creationId xmlns:a16="http://schemas.microsoft.com/office/drawing/2014/main" id="{805BA914-924E-BDA9-5817-77D4D152C655}"/>
                </a:ext>
              </a:extLst>
            </p:cNvPr>
            <p:cNvSpPr/>
            <p:nvPr/>
          </p:nvSpPr>
          <p:spPr>
            <a:xfrm>
              <a:off x="3761410" y="3435707"/>
              <a:ext cx="7264147" cy="1216154"/>
            </a:xfrm>
            <a:prstGeom prst="round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cxnSp>
          <p:nvCxnSpPr>
            <p:cNvPr id="27" name="Connecteur droit avec flèche 26">
              <a:extLst>
                <a:ext uri="{FF2B5EF4-FFF2-40B4-BE49-F238E27FC236}">
                  <a16:creationId xmlns:a16="http://schemas.microsoft.com/office/drawing/2014/main" id="{5EFA9EBA-AB9C-A5F7-4343-BA36052CCE61}"/>
                </a:ext>
              </a:extLst>
            </p:cNvPr>
            <p:cNvCxnSpPr>
              <a:cxnSpLocks/>
            </p:cNvCxnSpPr>
            <p:nvPr/>
          </p:nvCxnSpPr>
          <p:spPr>
            <a:xfrm>
              <a:off x="2616313" y="4031042"/>
              <a:ext cx="1145097" cy="1585094"/>
            </a:xfrm>
            <a:prstGeom prst="straightConnector1">
              <a:avLst/>
            </a:prstGeom>
            <a:solidFill>
              <a:srgbClr val="693C1B"/>
            </a:solidFill>
            <a:ln w="381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a:extLst>
                <a:ext uri="{FF2B5EF4-FFF2-40B4-BE49-F238E27FC236}">
                  <a16:creationId xmlns:a16="http://schemas.microsoft.com/office/drawing/2014/main" id="{6D3CE704-B643-8454-014C-6E56A49E57E4}"/>
                </a:ext>
              </a:extLst>
            </p:cNvPr>
            <p:cNvCxnSpPr>
              <a:cxnSpLocks/>
            </p:cNvCxnSpPr>
            <p:nvPr/>
          </p:nvCxnSpPr>
          <p:spPr>
            <a:xfrm flipV="1">
              <a:off x="2616313" y="2436202"/>
              <a:ext cx="1145097" cy="1595384"/>
            </a:xfrm>
            <a:prstGeom prst="straightConnector1">
              <a:avLst/>
            </a:prstGeom>
            <a:ln w="381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a:extLst>
                <a:ext uri="{FF2B5EF4-FFF2-40B4-BE49-F238E27FC236}">
                  <a16:creationId xmlns:a16="http://schemas.microsoft.com/office/drawing/2014/main" id="{BFEE0B48-D826-49E6-809B-F7B3189EB057}"/>
                </a:ext>
              </a:extLst>
            </p:cNvPr>
            <p:cNvCxnSpPr>
              <a:cxnSpLocks/>
            </p:cNvCxnSpPr>
            <p:nvPr/>
          </p:nvCxnSpPr>
          <p:spPr>
            <a:xfrm flipV="1">
              <a:off x="2616313" y="4026441"/>
              <a:ext cx="1145097" cy="5145"/>
            </a:xfrm>
            <a:prstGeom prst="straightConnector1">
              <a:avLst/>
            </a:prstGeom>
            <a:ln w="38100">
              <a:solidFill>
                <a:srgbClr val="996633"/>
              </a:solidFill>
              <a:tailEnd type="triangle"/>
            </a:ln>
          </p:spPr>
          <p:style>
            <a:lnRef idx="1">
              <a:schemeClr val="accent1"/>
            </a:lnRef>
            <a:fillRef idx="0">
              <a:schemeClr val="accent1"/>
            </a:fillRef>
            <a:effectRef idx="0">
              <a:schemeClr val="accent1"/>
            </a:effectRef>
            <a:fontRef idx="minor">
              <a:schemeClr val="tx1"/>
            </a:fontRef>
          </p:style>
        </p:cxnSp>
      </p:grpSp>
      <p:sp>
        <p:nvSpPr>
          <p:cNvPr id="30" name="ZoneTexte 29">
            <a:extLst>
              <a:ext uri="{FF2B5EF4-FFF2-40B4-BE49-F238E27FC236}">
                <a16:creationId xmlns:a16="http://schemas.microsoft.com/office/drawing/2014/main" id="{A484F0D8-C3C8-C25C-BAF4-75EC5EAFD95F}"/>
              </a:ext>
            </a:extLst>
          </p:cNvPr>
          <p:cNvSpPr txBox="1"/>
          <p:nvPr/>
        </p:nvSpPr>
        <p:spPr>
          <a:xfrm>
            <a:off x="0" y="1386446"/>
            <a:ext cx="4105523" cy="584775"/>
          </a:xfrm>
          <a:prstGeom prst="rect">
            <a:avLst/>
          </a:prstGeom>
          <a:noFill/>
        </p:spPr>
        <p:txBody>
          <a:bodyPr wrap="square" rtlCol="0">
            <a:spAutoFit/>
          </a:bodyPr>
          <a:lstStyle/>
          <a:p>
            <a:pPr algn="ctr"/>
            <a:r>
              <a:rPr lang="fr-FR" sz="3200" b="1" dirty="0">
                <a:solidFill>
                  <a:schemeClr val="bg1"/>
                </a:solidFill>
                <a:latin typeface="Verdana" panose="020B0604030504040204" pitchFamily="34" charset="0"/>
                <a:ea typeface="Verdana" panose="020B0604030504040204" pitchFamily="34" charset="0"/>
              </a:rPr>
              <a:t>Plan de l’atelier</a:t>
            </a:r>
          </a:p>
        </p:txBody>
      </p:sp>
      <p:grpSp>
        <p:nvGrpSpPr>
          <p:cNvPr id="31" name="Groupe 30">
            <a:extLst>
              <a:ext uri="{FF2B5EF4-FFF2-40B4-BE49-F238E27FC236}">
                <a16:creationId xmlns:a16="http://schemas.microsoft.com/office/drawing/2014/main" id="{D4FA2DBC-E47A-1007-072A-A06F646D0000}"/>
              </a:ext>
            </a:extLst>
          </p:cNvPr>
          <p:cNvGrpSpPr/>
          <p:nvPr/>
        </p:nvGrpSpPr>
        <p:grpSpPr>
          <a:xfrm>
            <a:off x="1447893" y="2395008"/>
            <a:ext cx="10324913" cy="4408830"/>
            <a:chOff x="540112" y="1832726"/>
            <a:chExt cx="10485445" cy="4408830"/>
          </a:xfrm>
        </p:grpSpPr>
        <p:cxnSp>
          <p:nvCxnSpPr>
            <p:cNvPr id="32" name="Connecteur droit avec flèche 31">
              <a:extLst>
                <a:ext uri="{FF2B5EF4-FFF2-40B4-BE49-F238E27FC236}">
                  <a16:creationId xmlns:a16="http://schemas.microsoft.com/office/drawing/2014/main" id="{30624BCB-294F-7067-5399-9A5890E8C695}"/>
                </a:ext>
              </a:extLst>
            </p:cNvPr>
            <p:cNvCxnSpPr>
              <a:cxnSpLocks/>
              <a:stCxn id="33" idx="6"/>
              <a:endCxn id="38" idx="1"/>
            </p:cNvCxnSpPr>
            <p:nvPr/>
          </p:nvCxnSpPr>
          <p:spPr>
            <a:xfrm>
              <a:off x="2616313" y="4036187"/>
              <a:ext cx="1145097" cy="1585094"/>
            </a:xfrm>
            <a:prstGeom prst="straightConnector1">
              <a:avLst/>
            </a:prstGeom>
            <a:solidFill>
              <a:srgbClr val="693C1B"/>
            </a:solidFill>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3" name="Ellipse 32">
              <a:extLst>
                <a:ext uri="{FF2B5EF4-FFF2-40B4-BE49-F238E27FC236}">
                  <a16:creationId xmlns:a16="http://schemas.microsoft.com/office/drawing/2014/main" id="{0DFEA93C-8FFD-5E99-135E-56BA572D9A84}"/>
                </a:ext>
              </a:extLst>
            </p:cNvPr>
            <p:cNvSpPr/>
            <p:nvPr/>
          </p:nvSpPr>
          <p:spPr>
            <a:xfrm>
              <a:off x="540112" y="3433255"/>
              <a:ext cx="2076201" cy="12058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sp>
          <p:nvSpPr>
            <p:cNvPr id="34" name="Rectangle : coins arrondis 33">
              <a:extLst>
                <a:ext uri="{FF2B5EF4-FFF2-40B4-BE49-F238E27FC236}">
                  <a16:creationId xmlns:a16="http://schemas.microsoft.com/office/drawing/2014/main" id="{494F978B-C2BB-24B1-BAD6-99460B1AC1C7}"/>
                </a:ext>
              </a:extLst>
            </p:cNvPr>
            <p:cNvSpPr/>
            <p:nvPr/>
          </p:nvSpPr>
          <p:spPr>
            <a:xfrm>
              <a:off x="3761410" y="1832726"/>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Définition et cadre juridique du concept de dialogue social</a:t>
              </a:r>
            </a:p>
          </p:txBody>
        </p:sp>
        <p:cxnSp>
          <p:nvCxnSpPr>
            <p:cNvPr id="35" name="Connecteur droit avec flèche 34">
              <a:extLst>
                <a:ext uri="{FF2B5EF4-FFF2-40B4-BE49-F238E27FC236}">
                  <a16:creationId xmlns:a16="http://schemas.microsoft.com/office/drawing/2014/main" id="{621A684C-631A-BB1A-E3D1-46A313EE71F0}"/>
                </a:ext>
              </a:extLst>
            </p:cNvPr>
            <p:cNvCxnSpPr>
              <a:cxnSpLocks/>
              <a:stCxn id="33" idx="6"/>
              <a:endCxn id="34" idx="1"/>
            </p:cNvCxnSpPr>
            <p:nvPr/>
          </p:nvCxnSpPr>
          <p:spPr>
            <a:xfrm flipV="1">
              <a:off x="2616313" y="2440803"/>
              <a:ext cx="1145097" cy="159538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a:extLst>
                <a:ext uri="{FF2B5EF4-FFF2-40B4-BE49-F238E27FC236}">
                  <a16:creationId xmlns:a16="http://schemas.microsoft.com/office/drawing/2014/main" id="{32786983-663C-30AC-D3AE-C7E18F0CA054}"/>
                </a:ext>
              </a:extLst>
            </p:cNvPr>
            <p:cNvCxnSpPr>
              <a:cxnSpLocks/>
              <a:stCxn id="33" idx="6"/>
              <a:endCxn id="37" idx="1"/>
            </p:cNvCxnSpPr>
            <p:nvPr/>
          </p:nvCxnSpPr>
          <p:spPr>
            <a:xfrm flipV="1">
              <a:off x="2616313" y="4031042"/>
              <a:ext cx="1145097" cy="514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 coins arrondis 36">
              <a:extLst>
                <a:ext uri="{FF2B5EF4-FFF2-40B4-BE49-F238E27FC236}">
                  <a16:creationId xmlns:a16="http://schemas.microsoft.com/office/drawing/2014/main" id="{BDB5019F-B893-D490-1E0F-8EB72668ECFC}"/>
                </a:ext>
              </a:extLst>
            </p:cNvPr>
            <p:cNvSpPr/>
            <p:nvPr/>
          </p:nvSpPr>
          <p:spPr>
            <a:xfrm>
              <a:off x="3761410" y="3422965"/>
              <a:ext cx="7264147" cy="12161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sp>
          <p:nvSpPr>
            <p:cNvPr id="38" name="Rectangle : coins arrondis 37">
              <a:extLst>
                <a:ext uri="{FF2B5EF4-FFF2-40B4-BE49-F238E27FC236}">
                  <a16:creationId xmlns:a16="http://schemas.microsoft.com/office/drawing/2014/main" id="{9BFAED2F-9E7D-4A54-02CE-71A36293B222}"/>
                </a:ext>
              </a:extLst>
            </p:cNvPr>
            <p:cNvSpPr/>
            <p:nvPr/>
          </p:nvSpPr>
          <p:spPr>
            <a:xfrm>
              <a:off x="3761410" y="5013204"/>
              <a:ext cx="7264147" cy="12161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de l’entreprise</a:t>
              </a:r>
            </a:p>
          </p:txBody>
        </p:sp>
        <p:sp>
          <p:nvSpPr>
            <p:cNvPr id="39" name="Ellipse 38">
              <a:extLst>
                <a:ext uri="{FF2B5EF4-FFF2-40B4-BE49-F238E27FC236}">
                  <a16:creationId xmlns:a16="http://schemas.microsoft.com/office/drawing/2014/main" id="{CB405FB6-B1F0-C662-4CFB-CD2A0637A23F}"/>
                </a:ext>
              </a:extLst>
            </p:cNvPr>
            <p:cNvSpPr/>
            <p:nvPr/>
          </p:nvSpPr>
          <p:spPr>
            <a:xfrm>
              <a:off x="540112" y="3444632"/>
              <a:ext cx="2076201" cy="1205864"/>
            </a:xfrm>
            <a:prstGeom prst="ellipse">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cxnSp>
          <p:nvCxnSpPr>
            <p:cNvPr id="40" name="Connecteur droit avec flèche 39">
              <a:extLst>
                <a:ext uri="{FF2B5EF4-FFF2-40B4-BE49-F238E27FC236}">
                  <a16:creationId xmlns:a16="http://schemas.microsoft.com/office/drawing/2014/main" id="{AD1CEE2A-B518-BCCA-7682-2E1CA4329218}"/>
                </a:ext>
              </a:extLst>
            </p:cNvPr>
            <p:cNvCxnSpPr>
              <a:cxnSpLocks/>
              <a:stCxn id="39" idx="6"/>
            </p:cNvCxnSpPr>
            <p:nvPr/>
          </p:nvCxnSpPr>
          <p:spPr>
            <a:xfrm flipV="1">
              <a:off x="2616313" y="2452180"/>
              <a:ext cx="1145097" cy="1595384"/>
            </a:xfrm>
            <a:prstGeom prst="straightConnector1">
              <a:avLst/>
            </a:prstGeom>
            <a:solidFill>
              <a:srgbClr val="EA6B14"/>
            </a:solidFill>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 coins arrondis 41">
              <a:extLst>
                <a:ext uri="{FF2B5EF4-FFF2-40B4-BE49-F238E27FC236}">
                  <a16:creationId xmlns:a16="http://schemas.microsoft.com/office/drawing/2014/main" id="{53A6ABD1-3FAB-68B0-1F7C-4EF9E19ACAA1}"/>
                </a:ext>
              </a:extLst>
            </p:cNvPr>
            <p:cNvSpPr/>
            <p:nvPr/>
          </p:nvSpPr>
          <p:spPr>
            <a:xfrm>
              <a:off x="3761410" y="3434342"/>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sp>
          <p:nvSpPr>
            <p:cNvPr id="57" name="Rectangle : coins arrondis 56">
              <a:extLst>
                <a:ext uri="{FF2B5EF4-FFF2-40B4-BE49-F238E27FC236}">
                  <a16:creationId xmlns:a16="http://schemas.microsoft.com/office/drawing/2014/main" id="{54A8CF15-0B58-F893-193C-56B179C91115}"/>
                </a:ext>
              </a:extLst>
            </p:cNvPr>
            <p:cNvSpPr/>
            <p:nvPr/>
          </p:nvSpPr>
          <p:spPr>
            <a:xfrm>
              <a:off x="3761410" y="5024581"/>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de l’entreprise</a:t>
              </a:r>
            </a:p>
          </p:txBody>
        </p:sp>
        <p:cxnSp>
          <p:nvCxnSpPr>
            <p:cNvPr id="65" name="Connecteur droit avec flèche 64">
              <a:extLst>
                <a:ext uri="{FF2B5EF4-FFF2-40B4-BE49-F238E27FC236}">
                  <a16:creationId xmlns:a16="http://schemas.microsoft.com/office/drawing/2014/main" id="{2A4D8795-A400-5CD6-F971-A4DD3635DEA1}"/>
                </a:ext>
              </a:extLst>
            </p:cNvPr>
            <p:cNvCxnSpPr>
              <a:cxnSpLocks/>
            </p:cNvCxnSpPr>
            <p:nvPr/>
          </p:nvCxnSpPr>
          <p:spPr>
            <a:xfrm flipV="1">
              <a:off x="2616313" y="2441347"/>
              <a:ext cx="1145097" cy="1595384"/>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necteur droit avec flèche 65">
              <a:extLst>
                <a:ext uri="{FF2B5EF4-FFF2-40B4-BE49-F238E27FC236}">
                  <a16:creationId xmlns:a16="http://schemas.microsoft.com/office/drawing/2014/main" id="{6C7D7CFF-9FF8-06AC-CEDF-32005829ADC7}"/>
                </a:ext>
              </a:extLst>
            </p:cNvPr>
            <p:cNvCxnSpPr>
              <a:cxnSpLocks/>
            </p:cNvCxnSpPr>
            <p:nvPr/>
          </p:nvCxnSpPr>
          <p:spPr>
            <a:xfrm flipV="1">
              <a:off x="2616313" y="4031586"/>
              <a:ext cx="1145097" cy="5145"/>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67" name="Rectangle : coins arrondis 66">
              <a:extLst>
                <a:ext uri="{FF2B5EF4-FFF2-40B4-BE49-F238E27FC236}">
                  <a16:creationId xmlns:a16="http://schemas.microsoft.com/office/drawing/2014/main" id="{5B828286-52B3-A320-E5F1-59485D77E603}"/>
                </a:ext>
              </a:extLst>
            </p:cNvPr>
            <p:cNvSpPr/>
            <p:nvPr/>
          </p:nvSpPr>
          <p:spPr>
            <a:xfrm>
              <a:off x="3761410" y="1833270"/>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Définition et cadre juridique du concept de dialogue social</a:t>
              </a:r>
            </a:p>
          </p:txBody>
        </p:sp>
        <p:sp>
          <p:nvSpPr>
            <p:cNvPr id="68" name="Ellipse 67">
              <a:extLst>
                <a:ext uri="{FF2B5EF4-FFF2-40B4-BE49-F238E27FC236}">
                  <a16:creationId xmlns:a16="http://schemas.microsoft.com/office/drawing/2014/main" id="{86F58A56-4377-5390-EA2A-63FFA104A3CD}"/>
                </a:ext>
              </a:extLst>
            </p:cNvPr>
            <p:cNvSpPr/>
            <p:nvPr/>
          </p:nvSpPr>
          <p:spPr>
            <a:xfrm>
              <a:off x="540112" y="3445176"/>
              <a:ext cx="2076201" cy="1205864"/>
            </a:xfrm>
            <a:prstGeom prst="ellipse">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sp>
          <p:nvSpPr>
            <p:cNvPr id="69" name="Rectangle : coins arrondis 68">
              <a:extLst>
                <a:ext uri="{FF2B5EF4-FFF2-40B4-BE49-F238E27FC236}">
                  <a16:creationId xmlns:a16="http://schemas.microsoft.com/office/drawing/2014/main" id="{95178811-D611-2731-8344-5072DCE1518E}"/>
                </a:ext>
              </a:extLst>
            </p:cNvPr>
            <p:cNvSpPr/>
            <p:nvPr/>
          </p:nvSpPr>
          <p:spPr>
            <a:xfrm>
              <a:off x="3761410" y="3434886"/>
              <a:ext cx="7264147" cy="1216154"/>
            </a:xfrm>
            <a:prstGeom prst="roundRect">
              <a:avLst/>
            </a:prstGeom>
            <a:solidFill>
              <a:srgbClr val="EA6B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sp>
          <p:nvSpPr>
            <p:cNvPr id="73" name="Rectangle : coins arrondis 72">
              <a:extLst>
                <a:ext uri="{FF2B5EF4-FFF2-40B4-BE49-F238E27FC236}">
                  <a16:creationId xmlns:a16="http://schemas.microsoft.com/office/drawing/2014/main" id="{0CE5CD10-EC2B-8757-9A72-9024EABBF4ED}"/>
                </a:ext>
              </a:extLst>
            </p:cNvPr>
            <p:cNvSpPr/>
            <p:nvPr/>
          </p:nvSpPr>
          <p:spPr>
            <a:xfrm>
              <a:off x="3761410" y="5025402"/>
              <a:ext cx="7264147" cy="1216154"/>
            </a:xfrm>
            <a:prstGeom prst="round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de l’entreprise</a:t>
              </a:r>
            </a:p>
          </p:txBody>
        </p:sp>
        <p:sp>
          <p:nvSpPr>
            <p:cNvPr id="74" name="Rectangle : coins arrondis 73">
              <a:extLst>
                <a:ext uri="{FF2B5EF4-FFF2-40B4-BE49-F238E27FC236}">
                  <a16:creationId xmlns:a16="http://schemas.microsoft.com/office/drawing/2014/main" id="{8D257604-A6D4-C12C-EE7A-A66DC905C101}"/>
                </a:ext>
              </a:extLst>
            </p:cNvPr>
            <p:cNvSpPr/>
            <p:nvPr/>
          </p:nvSpPr>
          <p:spPr>
            <a:xfrm>
              <a:off x="3761410" y="1832726"/>
              <a:ext cx="7264147" cy="1216154"/>
            </a:xfrm>
            <a:prstGeom prst="round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Définition et cadre juridique du concept de dialogue social</a:t>
              </a:r>
            </a:p>
          </p:txBody>
        </p:sp>
        <p:sp>
          <p:nvSpPr>
            <p:cNvPr id="75" name="Ellipse 74">
              <a:extLst>
                <a:ext uri="{FF2B5EF4-FFF2-40B4-BE49-F238E27FC236}">
                  <a16:creationId xmlns:a16="http://schemas.microsoft.com/office/drawing/2014/main" id="{02F592AF-6C3E-2733-6840-9DF822854967}"/>
                </a:ext>
              </a:extLst>
            </p:cNvPr>
            <p:cNvSpPr/>
            <p:nvPr/>
          </p:nvSpPr>
          <p:spPr>
            <a:xfrm>
              <a:off x="540112" y="3445997"/>
              <a:ext cx="2076201" cy="1205864"/>
            </a:xfrm>
            <a:prstGeom prst="ellipse">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latin typeface="Verdana" panose="020B0604030504040204" pitchFamily="34" charset="0"/>
                  <a:ea typeface="Verdana" panose="020B0604030504040204" pitchFamily="34" charset="0"/>
                </a:rPr>
                <a:t>3 parties</a:t>
              </a:r>
            </a:p>
          </p:txBody>
        </p:sp>
        <p:sp>
          <p:nvSpPr>
            <p:cNvPr id="76" name="Rectangle : coins arrondis 75">
              <a:extLst>
                <a:ext uri="{FF2B5EF4-FFF2-40B4-BE49-F238E27FC236}">
                  <a16:creationId xmlns:a16="http://schemas.microsoft.com/office/drawing/2014/main" id="{83C1D9DE-0C1A-E780-5605-8BC2C0F09806}"/>
                </a:ext>
              </a:extLst>
            </p:cNvPr>
            <p:cNvSpPr/>
            <p:nvPr/>
          </p:nvSpPr>
          <p:spPr>
            <a:xfrm>
              <a:off x="3761410" y="3435707"/>
              <a:ext cx="7264147" cy="1216154"/>
            </a:xfrm>
            <a:prstGeom prst="round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Normes juridiques du dialogue social à l’échelle nationale</a:t>
              </a:r>
            </a:p>
          </p:txBody>
        </p:sp>
        <p:cxnSp>
          <p:nvCxnSpPr>
            <p:cNvPr id="77" name="Connecteur droit avec flèche 76">
              <a:extLst>
                <a:ext uri="{FF2B5EF4-FFF2-40B4-BE49-F238E27FC236}">
                  <a16:creationId xmlns:a16="http://schemas.microsoft.com/office/drawing/2014/main" id="{8515CEB4-0B4D-59C5-4DC0-C95B9683AADD}"/>
                </a:ext>
              </a:extLst>
            </p:cNvPr>
            <p:cNvCxnSpPr>
              <a:cxnSpLocks/>
            </p:cNvCxnSpPr>
            <p:nvPr/>
          </p:nvCxnSpPr>
          <p:spPr>
            <a:xfrm>
              <a:off x="2616313" y="4031042"/>
              <a:ext cx="1145097" cy="1585094"/>
            </a:xfrm>
            <a:prstGeom prst="straightConnector1">
              <a:avLst/>
            </a:prstGeom>
            <a:solidFill>
              <a:srgbClr val="693C1B"/>
            </a:solidFill>
            <a:ln w="381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78" name="Connecteur droit avec flèche 77">
              <a:extLst>
                <a:ext uri="{FF2B5EF4-FFF2-40B4-BE49-F238E27FC236}">
                  <a16:creationId xmlns:a16="http://schemas.microsoft.com/office/drawing/2014/main" id="{86C8BDEC-38AA-6E86-F29D-A207F9AF12C2}"/>
                </a:ext>
              </a:extLst>
            </p:cNvPr>
            <p:cNvCxnSpPr>
              <a:cxnSpLocks/>
            </p:cNvCxnSpPr>
            <p:nvPr/>
          </p:nvCxnSpPr>
          <p:spPr>
            <a:xfrm flipV="1">
              <a:off x="2616313" y="2436202"/>
              <a:ext cx="1145097" cy="1595384"/>
            </a:xfrm>
            <a:prstGeom prst="straightConnector1">
              <a:avLst/>
            </a:prstGeom>
            <a:ln w="381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id="{006743CF-B268-B916-13E6-A3438597127D}"/>
                </a:ext>
              </a:extLst>
            </p:cNvPr>
            <p:cNvCxnSpPr>
              <a:cxnSpLocks/>
            </p:cNvCxnSpPr>
            <p:nvPr/>
          </p:nvCxnSpPr>
          <p:spPr>
            <a:xfrm flipV="1">
              <a:off x="2616313" y="4026441"/>
              <a:ext cx="1145097" cy="5145"/>
            </a:xfrm>
            <a:prstGeom prst="straightConnector1">
              <a:avLst/>
            </a:prstGeom>
            <a:ln w="38100">
              <a:solidFill>
                <a:srgbClr val="996633"/>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11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ppt_x"/>
                                          </p:val>
                                        </p:tav>
                                        <p:tav tm="100000">
                                          <p:val>
                                            <p:strVal val="#ppt_x"/>
                                          </p:val>
                                        </p:tav>
                                      </p:tavLst>
                                    </p:anim>
                                    <p:anim calcmode="lin" valueType="num">
                                      <p:cBhvr additive="base">
                                        <p:cTn id="8"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additive="base">
                                        <p:cTn id="17" dur="500" fill="hold"/>
                                        <p:tgtEl>
                                          <p:spTgt spid="31"/>
                                        </p:tgtEl>
                                        <p:attrNameLst>
                                          <p:attrName>ppt_x</p:attrName>
                                        </p:attrNameLst>
                                      </p:cBhvr>
                                      <p:tavLst>
                                        <p:tav tm="0">
                                          <p:val>
                                            <p:strVal val="#ppt_x"/>
                                          </p:val>
                                        </p:tav>
                                        <p:tav tm="100000">
                                          <p:val>
                                            <p:strVal val="#ppt_x"/>
                                          </p:val>
                                        </p:tav>
                                      </p:tavLst>
                                    </p:anim>
                                    <p:anim calcmode="lin" valueType="num">
                                      <p:cBhvr additive="base">
                                        <p:cTn id="18" dur="500" fill="hold"/>
                                        <p:tgtEl>
                                          <p:spTgt spid="3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additive="base">
                                        <p:cTn id="21" dur="500" fill="hold"/>
                                        <p:tgtEl>
                                          <p:spTgt spid="26"/>
                                        </p:tgtEl>
                                        <p:attrNameLst>
                                          <p:attrName>ppt_x</p:attrName>
                                        </p:attrNameLst>
                                      </p:cBhvr>
                                      <p:tavLst>
                                        <p:tav tm="0">
                                          <p:val>
                                            <p:strVal val="#ppt_x"/>
                                          </p:val>
                                        </p:tav>
                                        <p:tav tm="100000">
                                          <p:val>
                                            <p:strVal val="#ppt_x"/>
                                          </p:val>
                                        </p:tav>
                                      </p:tavLst>
                                    </p:anim>
                                    <p:anim calcmode="lin" valueType="num">
                                      <p:cBhvr additive="base">
                                        <p:cTn id="22" dur="500" fill="hold"/>
                                        <p:tgtEl>
                                          <p:spTgt spid="2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7" grpId="0" animBg="1"/>
      <p:bldP spid="41" grpId="0"/>
      <p:bldP spid="3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650899"/>
            <a:ext cx="12192000" cy="6455623"/>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423518"/>
            <a:ext cx="12192000" cy="227381"/>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0" y="605791"/>
            <a:ext cx="12192000" cy="55932"/>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04C4D21A-F48B-9AA0-D3F6-2DBA7B7E87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93239" y="1"/>
            <a:ext cx="379668" cy="434340"/>
          </a:xfrm>
          <a:prstGeom prst="rect">
            <a:avLst/>
          </a:prstGeom>
        </p:spPr>
      </p:pic>
      <p:graphicFrame>
        <p:nvGraphicFramePr>
          <p:cNvPr id="2" name="Tableau 1">
            <a:extLst>
              <a:ext uri="{FF2B5EF4-FFF2-40B4-BE49-F238E27FC236}">
                <a16:creationId xmlns:a16="http://schemas.microsoft.com/office/drawing/2014/main" id="{3228E229-0C78-AF0E-0E64-A766846C82AD}"/>
              </a:ext>
            </a:extLst>
          </p:cNvPr>
          <p:cNvGraphicFramePr>
            <a:graphicFrameLocks noGrp="1"/>
          </p:cNvGraphicFramePr>
          <p:nvPr>
            <p:extLst>
              <p:ext uri="{D42A27DB-BD31-4B8C-83A1-F6EECF244321}">
                <p14:modId xmlns:p14="http://schemas.microsoft.com/office/powerpoint/2010/main" val="2270087627"/>
              </p:ext>
            </p:extLst>
          </p:nvPr>
        </p:nvGraphicFramePr>
        <p:xfrm>
          <a:off x="102870" y="857858"/>
          <a:ext cx="11986259" cy="5967227"/>
        </p:xfrm>
        <a:graphic>
          <a:graphicData uri="http://schemas.openxmlformats.org/drawingml/2006/table">
            <a:tbl>
              <a:tblPr firstRow="1" firstCol="1" bandRow="1">
                <a:tableStyleId>{5C22544A-7EE6-4342-B048-85BDC9FD1C3A}</a:tableStyleId>
              </a:tblPr>
              <a:tblGrid>
                <a:gridCol w="697541">
                  <a:extLst>
                    <a:ext uri="{9D8B030D-6E8A-4147-A177-3AD203B41FA5}">
                      <a16:colId xmlns:a16="http://schemas.microsoft.com/office/drawing/2014/main" val="1211057179"/>
                    </a:ext>
                  </a:extLst>
                </a:gridCol>
                <a:gridCol w="10298119">
                  <a:extLst>
                    <a:ext uri="{9D8B030D-6E8A-4147-A177-3AD203B41FA5}">
                      <a16:colId xmlns:a16="http://schemas.microsoft.com/office/drawing/2014/main" val="4178882810"/>
                    </a:ext>
                  </a:extLst>
                </a:gridCol>
                <a:gridCol w="548640">
                  <a:extLst>
                    <a:ext uri="{9D8B030D-6E8A-4147-A177-3AD203B41FA5}">
                      <a16:colId xmlns:a16="http://schemas.microsoft.com/office/drawing/2014/main" val="651042436"/>
                    </a:ext>
                  </a:extLst>
                </a:gridCol>
                <a:gridCol w="441959">
                  <a:extLst>
                    <a:ext uri="{9D8B030D-6E8A-4147-A177-3AD203B41FA5}">
                      <a16:colId xmlns:a16="http://schemas.microsoft.com/office/drawing/2014/main" val="423100160"/>
                    </a:ext>
                  </a:extLst>
                </a:gridCol>
              </a:tblGrid>
              <a:tr h="515453">
                <a:tc>
                  <a:txBody>
                    <a:bodyPr/>
                    <a:lstStyle/>
                    <a:p>
                      <a:pPr algn="ctr">
                        <a:lnSpc>
                          <a:spcPct val="107000"/>
                        </a:lnSpc>
                        <a:spcAft>
                          <a:spcPts val="800"/>
                        </a:spcAft>
                      </a:pPr>
                      <a:r>
                        <a:rPr lang="fr-FR" sz="2000" dirty="0">
                          <a:effectLst/>
                          <a:latin typeface="Verdana" panose="020B0604030504040204" pitchFamily="34" charset="0"/>
                          <a:ea typeface="Verdana" panose="020B0604030504040204" pitchFamily="34" charset="0"/>
                        </a:rPr>
                        <a:t>N°</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gn="ctr">
                        <a:lnSpc>
                          <a:spcPct val="107000"/>
                        </a:lnSpc>
                        <a:spcAft>
                          <a:spcPts val="800"/>
                        </a:spcAft>
                      </a:pPr>
                      <a:r>
                        <a:rPr lang="fr-FR" sz="2000" dirty="0">
                          <a:effectLst/>
                          <a:latin typeface="Verdana" panose="020B0604030504040204" pitchFamily="34" charset="0"/>
                          <a:ea typeface="Verdana" panose="020B0604030504040204" pitchFamily="34" charset="0"/>
                        </a:rPr>
                        <a:t>Réclamations/ Revendications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gn="ctr">
                        <a:lnSpc>
                          <a:spcPct val="107000"/>
                        </a:lnSpc>
                        <a:spcAft>
                          <a:spcPts val="800"/>
                        </a:spcAft>
                      </a:pPr>
                      <a:r>
                        <a:rPr lang="fr-FR" sz="1600">
                          <a:effectLst/>
                          <a:latin typeface="Verdana" panose="020B0604030504040204" pitchFamily="34" charset="0"/>
                          <a:ea typeface="Verdana" panose="020B0604030504040204" pitchFamily="34" charset="0"/>
                          <a:cs typeface="Times New Roman" panose="02020603050405020304" pitchFamily="18" charset="0"/>
                        </a:rPr>
                        <a:t>A</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1600">
                          <a:effectLst/>
                          <a:latin typeface="Verdana" panose="020B0604030504040204" pitchFamily="34" charset="0"/>
                          <a:ea typeface="Verdana" panose="020B0604030504040204" pitchFamily="34" charset="0"/>
                        </a:rPr>
                        <a:t>B</a:t>
                      </a:r>
                      <a:endParaRPr lang="fr-FR"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235434034"/>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1</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Augmentation de la prime d’assiduité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extLst>
                  <a:ext uri="{0D108BD9-81ED-4DB2-BD59-A6C34878D82A}">
                    <a16:rowId xmlns:a16="http://schemas.microsoft.com/office/drawing/2014/main" val="1064230906"/>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2</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Modification de la plage horaire de travail</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2542273863"/>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3</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Augmentation de la rémunération</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extLst>
                  <a:ext uri="{0D108BD9-81ED-4DB2-BD59-A6C34878D82A}">
                    <a16:rowId xmlns:a16="http://schemas.microsoft.com/office/drawing/2014/main" val="183215413"/>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4</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Révision de la politique d’évaluation des travailleurs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000">
                          <a:effectLst/>
                          <a:latin typeface="Verdana" panose="020B0604030504040204" pitchFamily="34" charset="0"/>
                          <a:ea typeface="Verdana" panose="020B0604030504040204" pitchFamily="34" charset="0"/>
                        </a:rPr>
                        <a:t>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3631851162"/>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5</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Dénonciation de l’accord d’établissement</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dirty="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dirty="0">
                          <a:effectLst/>
                          <a:latin typeface="Verdana" panose="020B0604030504040204" pitchFamily="34" charset="0"/>
                          <a:ea typeface="Verdana" panose="020B0604030504040204" pitchFamily="34" charset="0"/>
                        </a:rPr>
                        <a:t>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extLst>
                  <a:ext uri="{0D108BD9-81ED-4DB2-BD59-A6C34878D82A}">
                    <a16:rowId xmlns:a16="http://schemas.microsoft.com/office/drawing/2014/main" val="1518695867"/>
                  </a:ext>
                </a:extLst>
              </a:tr>
              <a:tr h="276398">
                <a:tc gridSpan="4">
                  <a:txBody>
                    <a:bodyPr/>
                    <a:lstStyle/>
                    <a:p>
                      <a:pPr>
                        <a:lnSpc>
                          <a:spcPct val="107000"/>
                        </a:lnSpc>
                        <a:spcAft>
                          <a:spcPts val="800"/>
                        </a:spcAft>
                      </a:pPr>
                      <a:r>
                        <a:rPr lang="fr-FR" sz="2000" dirty="0">
                          <a:solidFill>
                            <a:schemeClr val="bg1"/>
                          </a:solidFill>
                          <a:effectLst/>
                          <a:latin typeface="Verdana" panose="020B0604030504040204" pitchFamily="34" charset="0"/>
                          <a:ea typeface="Verdana" panose="020B0604030504040204" pitchFamily="34" charset="0"/>
                        </a:rPr>
                        <a:t> </a:t>
                      </a:r>
                      <a:endParaRPr lang="fr-FR" sz="20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noFill/>
                  </a:tcPr>
                </a:tc>
                <a:tc hMerge="1">
                  <a:txBody>
                    <a:bodyPr/>
                    <a:lstStyle/>
                    <a:p>
                      <a:endParaRPr lang="fr-FR"/>
                    </a:p>
                  </a:txBody>
                  <a:tcPr/>
                </a:tc>
                <a:tc hMerge="1">
                  <a:txBody>
                    <a:bodyPr/>
                    <a:lstStyle/>
                    <a:p>
                      <a:endParaRPr lang="fr-FR"/>
                    </a:p>
                  </a:txBody>
                  <a:tcPr/>
                </a:tc>
                <a:tc hMerge="1">
                  <a:txBody>
                    <a:bodyPr/>
                    <a:lstStyle/>
                    <a:p>
                      <a:pPr>
                        <a:lnSpc>
                          <a:spcPct val="107000"/>
                        </a:lnSpc>
                        <a:spcAft>
                          <a:spcPts val="800"/>
                        </a:spcAft>
                      </a:pPr>
                      <a:endParaRPr lang="fr-FR" sz="20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473622816"/>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6</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Paiement des arriérés de salaires</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991988904"/>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7</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Respect de la proportionnalité de la sanction à la faute commise</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extLst>
                  <a:ext uri="{0D108BD9-81ED-4DB2-BD59-A6C34878D82A}">
                    <a16:rowId xmlns:a16="http://schemas.microsoft.com/office/drawing/2014/main" val="3995559782"/>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8</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Non application d’une disposition de la convention collective</a:t>
                      </a:r>
                    </a:p>
                  </a:txBody>
                  <a:tcPr marL="68580" marR="68580" marT="0" marB="0" anchor="ctr">
                    <a:solidFill>
                      <a:srgbClr val="78370A"/>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3578408540"/>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9</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Demande de congés non pris pour N travailleurs</a:t>
                      </a:r>
                    </a:p>
                  </a:txBody>
                  <a:tcPr marL="68580" marR="68580" marT="0" marB="0" anchor="ctr">
                    <a:solidFill>
                      <a:srgbClr val="996633"/>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300">
                          <a:effectLst/>
                          <a:latin typeface="Verdana" panose="020B0604030504040204" pitchFamily="34" charset="0"/>
                          <a:ea typeface="Verdana" panose="020B0604030504040204" pitchFamily="34" charset="0"/>
                        </a:rPr>
                        <a:t> </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extLst>
                  <a:ext uri="{0D108BD9-81ED-4DB2-BD59-A6C34878D82A}">
                    <a16:rowId xmlns:a16="http://schemas.microsoft.com/office/drawing/2014/main" val="603869894"/>
                  </a:ext>
                </a:extLst>
              </a:tr>
              <a:tr h="515453">
                <a:tc>
                  <a:txBody>
                    <a:bodyPr/>
                    <a:lstStyle/>
                    <a:p>
                      <a:pPr algn="ctr">
                        <a:lnSpc>
                          <a:spcPct val="107000"/>
                        </a:lnSpc>
                        <a:spcAft>
                          <a:spcPts val="800"/>
                        </a:spcAft>
                      </a:pPr>
                      <a:r>
                        <a:rPr lang="fr-FR" sz="2300" dirty="0">
                          <a:effectLst/>
                          <a:latin typeface="Verdana" panose="020B0604030504040204" pitchFamily="34" charset="0"/>
                          <a:ea typeface="Verdana" panose="020B0604030504040204" pitchFamily="34" charset="0"/>
                        </a:rPr>
                        <a:t>10</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solidFill>
                            <a:schemeClr val="bg1"/>
                          </a:solidFill>
                          <a:effectLst/>
                          <a:latin typeface="Verdana" panose="020B0604030504040204" pitchFamily="34" charset="0"/>
                          <a:ea typeface="Verdana" panose="020B0604030504040204" pitchFamily="34" charset="0"/>
                        </a:rPr>
                        <a:t>Régularisation de la situation professionnelle suite à une promotion</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effectLst/>
                          <a:latin typeface="Verdana" panose="020B0604030504040204" pitchFamily="34" charset="0"/>
                          <a:ea typeface="Verdana" panose="020B0604030504040204" pitchFamily="34" charset="0"/>
                        </a:rPr>
                        <a:t> </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r>
                        <a:rPr lang="fr-FR" sz="2300" dirty="0">
                          <a:effectLst/>
                          <a:latin typeface="Verdana" panose="020B0604030504040204" pitchFamily="34" charset="0"/>
                          <a:ea typeface="Verdana" panose="020B0604030504040204" pitchFamily="34" charset="0"/>
                        </a:rPr>
                        <a:t> </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156218967"/>
                  </a:ext>
                </a:extLst>
              </a:tr>
            </a:tbl>
          </a:graphicData>
        </a:graphic>
      </p:graphicFrame>
    </p:spTree>
    <p:extLst>
      <p:ext uri="{BB962C8B-B14F-4D97-AF65-F5344CB8AC3E}">
        <p14:creationId xmlns:p14="http://schemas.microsoft.com/office/powerpoint/2010/main" val="156899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861558"/>
            <a:ext cx="12192000" cy="6280922"/>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solidFill>
              </a:rPr>
              <a:t> </a:t>
            </a:r>
          </a:p>
        </p:txBody>
      </p:sp>
      <p:sp>
        <p:nvSpPr>
          <p:cNvPr id="3" name="Rectangle 2"/>
          <p:cNvSpPr/>
          <p:nvPr/>
        </p:nvSpPr>
        <p:spPr>
          <a:xfrm>
            <a:off x="0" y="527242"/>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14480" y="132266"/>
            <a:ext cx="329547" cy="377002"/>
          </a:xfrm>
          <a:prstGeom prst="rect">
            <a:avLst/>
          </a:prstGeom>
        </p:spPr>
      </p:pic>
      <p:sp>
        <p:nvSpPr>
          <p:cNvPr id="26" name="Rectangle 25"/>
          <p:cNvSpPr/>
          <p:nvPr/>
        </p:nvSpPr>
        <p:spPr>
          <a:xfrm>
            <a:off x="0" y="710031"/>
            <a:ext cx="12192000" cy="151527"/>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18194FE3-F336-D65D-3FBB-451478416223}"/>
              </a:ext>
            </a:extLst>
          </p:cNvPr>
          <p:cNvSpPr txBox="1"/>
          <p:nvPr/>
        </p:nvSpPr>
        <p:spPr>
          <a:xfrm>
            <a:off x="5224194" y="1747191"/>
            <a:ext cx="6798212" cy="2338397"/>
          </a:xfrm>
          <a:prstGeom prst="rect">
            <a:avLst/>
          </a:prstGeom>
          <a:noFill/>
        </p:spPr>
        <p:txBody>
          <a:bodyPr wrap="square">
            <a:spAutoFit/>
          </a:bodyPr>
          <a:lstStyle/>
          <a:p>
            <a:pPr algn="just">
              <a:lnSpc>
                <a:spcPct val="150000"/>
              </a:lnSpc>
            </a:pPr>
            <a:r>
              <a:rPr lang="fr-FR" sz="2000" dirty="0">
                <a:solidFill>
                  <a:schemeClr val="bg1"/>
                </a:solidFill>
                <a:latin typeface="Verdana" panose="020B0604030504040204" pitchFamily="34" charset="0"/>
                <a:ea typeface="Verdana" panose="020B0604030504040204" pitchFamily="34" charset="0"/>
              </a:rPr>
              <a:t>L</a:t>
            </a:r>
            <a:r>
              <a:rPr lang="fr-FR" sz="2000" dirty="0">
                <a:solidFill>
                  <a:schemeClr val="bg1"/>
                </a:solidFill>
                <a:effectLst/>
                <a:latin typeface="Verdana" panose="020B0604030504040204" pitchFamily="34" charset="0"/>
                <a:ea typeface="Verdana" panose="020B0604030504040204" pitchFamily="34" charset="0"/>
              </a:rPr>
              <a:t>a « réclamation » porte sur l’écart constaté entre ce qui est fait ou se fait et ce qui devrait se faire par rapport à la règlementation en vigueur et aux pratiques. Donc, la réclamation doit en principe aboutir.</a:t>
            </a:r>
            <a:endParaRPr lang="fr-FR" sz="2000" dirty="0">
              <a:solidFill>
                <a:schemeClr val="bg1"/>
              </a:solidFill>
              <a:latin typeface="Verdana" panose="020B0604030504040204" pitchFamily="34" charset="0"/>
              <a:ea typeface="Verdana" panose="020B0604030504040204" pitchFamily="34" charset="0"/>
            </a:endParaRPr>
          </a:p>
        </p:txBody>
      </p:sp>
      <p:sp>
        <p:nvSpPr>
          <p:cNvPr id="5" name="ZoneTexte 4">
            <a:extLst>
              <a:ext uri="{FF2B5EF4-FFF2-40B4-BE49-F238E27FC236}">
                <a16:creationId xmlns:a16="http://schemas.microsoft.com/office/drawing/2014/main" id="{9EC84456-56BC-8B47-FC0A-06F4F7953C7E}"/>
              </a:ext>
            </a:extLst>
          </p:cNvPr>
          <p:cNvSpPr txBox="1"/>
          <p:nvPr/>
        </p:nvSpPr>
        <p:spPr>
          <a:xfrm>
            <a:off x="5202962" y="4629555"/>
            <a:ext cx="6798211" cy="1876732"/>
          </a:xfrm>
          <a:prstGeom prst="rect">
            <a:avLst/>
          </a:prstGeom>
          <a:noFill/>
        </p:spPr>
        <p:txBody>
          <a:bodyPr wrap="square">
            <a:spAutoFit/>
          </a:bodyPr>
          <a:lstStyle/>
          <a:p>
            <a:pPr algn="just">
              <a:lnSpc>
                <a:spcPct val="150000"/>
              </a:lnSpc>
            </a:pPr>
            <a:r>
              <a:rPr lang="fr-FR" sz="2000" dirty="0">
                <a:solidFill>
                  <a:schemeClr val="bg1"/>
                </a:solidFill>
                <a:latin typeface="Verdana" panose="020B0604030504040204" pitchFamily="34" charset="0"/>
                <a:ea typeface="Verdana" panose="020B0604030504040204" pitchFamily="34" charset="0"/>
              </a:rPr>
              <a:t>La « revendication » porte sur l’inexistant et crée de nouvelles obligations. On revendique ce qui n’existe pas encore en vue de l’acquérir. Donc, la revendication peut ou ne pas aboutir</a:t>
            </a:r>
            <a:r>
              <a:rPr lang="fr-FR" sz="2000" b="1" dirty="0">
                <a:solidFill>
                  <a:schemeClr val="bg1"/>
                </a:solidFill>
                <a:latin typeface="Verdana" panose="020B0604030504040204" pitchFamily="34" charset="0"/>
                <a:ea typeface="Verdana" panose="020B0604030504040204" pitchFamily="34" charset="0"/>
              </a:rPr>
              <a:t>.</a:t>
            </a:r>
          </a:p>
        </p:txBody>
      </p:sp>
      <p:pic>
        <p:nvPicPr>
          <p:cNvPr id="6" name="Picture 18" descr="Dans une entreprise, quels sont les avantages pour les salariés ? – Portail  des PME">
            <a:extLst>
              <a:ext uri="{FF2B5EF4-FFF2-40B4-BE49-F238E27FC236}">
                <a16:creationId xmlns:a16="http://schemas.microsoft.com/office/drawing/2014/main" id="{75D3A792-C075-0E74-790C-B653E6A3AA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469" y="1710234"/>
            <a:ext cx="2011680" cy="213238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4">
            <a:extLst>
              <a:ext uri="{FF2B5EF4-FFF2-40B4-BE49-F238E27FC236}">
                <a16:creationId xmlns:a16="http://schemas.microsoft.com/office/drawing/2014/main" id="{E7238CFC-2470-1AD6-68E2-13E9781D7E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813" y="4658975"/>
            <a:ext cx="2503250" cy="2132384"/>
          </a:xfrm>
          <a:prstGeom prst="rect">
            <a:avLst/>
          </a:prstGeom>
          <a:solidFill>
            <a:schemeClr val="accent4">
              <a:lumMod val="40000"/>
              <a:lumOff val="60000"/>
            </a:schemeClr>
          </a:solidFill>
        </p:spPr>
      </p:pic>
      <p:sp>
        <p:nvSpPr>
          <p:cNvPr id="8" name="Flèche : droite 7">
            <a:extLst>
              <a:ext uri="{FF2B5EF4-FFF2-40B4-BE49-F238E27FC236}">
                <a16:creationId xmlns:a16="http://schemas.microsoft.com/office/drawing/2014/main" id="{9325F17E-4983-5283-0B94-4954968CF2AD}"/>
              </a:ext>
            </a:extLst>
          </p:cNvPr>
          <p:cNvSpPr/>
          <p:nvPr/>
        </p:nvSpPr>
        <p:spPr>
          <a:xfrm>
            <a:off x="3334042" y="2837431"/>
            <a:ext cx="984739" cy="430664"/>
          </a:xfrm>
          <a:prstGeom prst="rightArrow">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roite 8">
            <a:extLst>
              <a:ext uri="{FF2B5EF4-FFF2-40B4-BE49-F238E27FC236}">
                <a16:creationId xmlns:a16="http://schemas.microsoft.com/office/drawing/2014/main" id="{A6E9A883-B372-5BFF-98DB-03519D425D01}"/>
              </a:ext>
            </a:extLst>
          </p:cNvPr>
          <p:cNvSpPr/>
          <p:nvPr/>
        </p:nvSpPr>
        <p:spPr>
          <a:xfrm>
            <a:off x="3334042" y="5352589"/>
            <a:ext cx="984739" cy="430664"/>
          </a:xfrm>
          <a:prstGeom prst="rightArrow">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D07A7AAB-42B9-582D-7DD6-C9AC5E9ADD35}"/>
              </a:ext>
            </a:extLst>
          </p:cNvPr>
          <p:cNvSpPr txBox="1"/>
          <p:nvPr/>
        </p:nvSpPr>
        <p:spPr>
          <a:xfrm>
            <a:off x="2427017" y="4604788"/>
            <a:ext cx="2503250" cy="646331"/>
          </a:xfrm>
          <a:prstGeom prst="rect">
            <a:avLst/>
          </a:prstGeom>
          <a:noFill/>
        </p:spPr>
        <p:txBody>
          <a:bodyPr wrap="square" rtlCol="0">
            <a:spAutoFit/>
          </a:bodyPr>
          <a:lstStyle/>
          <a:p>
            <a:pPr algn="ctr"/>
            <a:r>
              <a:rPr lang="fr-FR" b="1" dirty="0">
                <a:solidFill>
                  <a:schemeClr val="bg1"/>
                </a:solidFill>
                <a:latin typeface="Verdana" panose="020B0604030504040204" pitchFamily="34" charset="0"/>
                <a:ea typeface="Verdana" panose="020B0604030504040204" pitchFamily="34" charset="0"/>
              </a:rPr>
              <a:t>Représentants </a:t>
            </a:r>
          </a:p>
          <a:p>
            <a:pPr algn="ctr"/>
            <a:r>
              <a:rPr lang="fr-FR" b="1" dirty="0">
                <a:solidFill>
                  <a:schemeClr val="bg1"/>
                </a:solidFill>
                <a:latin typeface="Verdana" panose="020B0604030504040204" pitchFamily="34" charset="0"/>
                <a:ea typeface="Verdana" panose="020B0604030504040204" pitchFamily="34" charset="0"/>
              </a:rPr>
              <a:t>syndicaux</a:t>
            </a:r>
          </a:p>
        </p:txBody>
      </p:sp>
      <p:sp>
        <p:nvSpPr>
          <p:cNvPr id="11" name="ZoneTexte 10">
            <a:extLst>
              <a:ext uri="{FF2B5EF4-FFF2-40B4-BE49-F238E27FC236}">
                <a16:creationId xmlns:a16="http://schemas.microsoft.com/office/drawing/2014/main" id="{860DAF46-59CD-D970-DEE0-F44F66168A1F}"/>
              </a:ext>
            </a:extLst>
          </p:cNvPr>
          <p:cNvSpPr txBox="1"/>
          <p:nvPr/>
        </p:nvSpPr>
        <p:spPr>
          <a:xfrm>
            <a:off x="2277012" y="2270059"/>
            <a:ext cx="2391508" cy="646331"/>
          </a:xfrm>
          <a:prstGeom prst="rect">
            <a:avLst/>
          </a:prstGeom>
          <a:noFill/>
        </p:spPr>
        <p:txBody>
          <a:bodyPr wrap="square" rtlCol="0">
            <a:spAutoFit/>
          </a:bodyPr>
          <a:lstStyle/>
          <a:p>
            <a:pPr algn="ctr"/>
            <a:r>
              <a:rPr lang="fr-FR" b="1" dirty="0">
                <a:solidFill>
                  <a:schemeClr val="bg1"/>
                </a:solidFill>
                <a:latin typeface="Verdana" panose="020B0604030504040204" pitchFamily="34" charset="0"/>
                <a:ea typeface="Verdana" panose="020B0604030504040204" pitchFamily="34" charset="0"/>
              </a:rPr>
              <a:t>Délégués du personnel</a:t>
            </a:r>
          </a:p>
        </p:txBody>
      </p:sp>
      <p:sp>
        <p:nvSpPr>
          <p:cNvPr id="12" name="ZoneTexte 11">
            <a:extLst>
              <a:ext uri="{FF2B5EF4-FFF2-40B4-BE49-F238E27FC236}">
                <a16:creationId xmlns:a16="http://schemas.microsoft.com/office/drawing/2014/main" id="{8BDF0E75-E709-C5AF-D828-A94DE3E5D727}"/>
              </a:ext>
            </a:extLst>
          </p:cNvPr>
          <p:cNvSpPr txBox="1"/>
          <p:nvPr/>
        </p:nvSpPr>
        <p:spPr>
          <a:xfrm>
            <a:off x="7001021" y="1024286"/>
            <a:ext cx="2743201" cy="523220"/>
          </a:xfrm>
          <a:prstGeom prst="rect">
            <a:avLst/>
          </a:prstGeom>
          <a:noFill/>
        </p:spPr>
        <p:txBody>
          <a:bodyPr wrap="square" rtlCol="0">
            <a:spAutoFit/>
          </a:bodyPr>
          <a:lstStyle/>
          <a:p>
            <a:pPr marL="457200" indent="-457200">
              <a:buFont typeface="Wingdings" panose="05000000000000000000" pitchFamily="2" charset="2"/>
              <a:buChar char="q"/>
            </a:pPr>
            <a:r>
              <a:rPr lang="fr-FR" sz="2800" b="1" dirty="0">
                <a:solidFill>
                  <a:schemeClr val="bg1"/>
                </a:solidFill>
                <a:latin typeface="Verdana" panose="020B0604030504040204" pitchFamily="34" charset="0"/>
                <a:ea typeface="Verdana" panose="020B0604030504040204" pitchFamily="34" charset="0"/>
              </a:rPr>
              <a:t>Résumé</a:t>
            </a:r>
          </a:p>
        </p:txBody>
      </p:sp>
    </p:spTree>
    <p:extLst>
      <p:ext uri="{BB962C8B-B14F-4D97-AF65-F5344CB8AC3E}">
        <p14:creationId xmlns:p14="http://schemas.microsoft.com/office/powerpoint/2010/main" val="23203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animBg="1"/>
      <p:bldP spid="9" grpId="0" animBg="1"/>
      <p:bldP spid="10" grpId="0"/>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549860"/>
            <a:ext cx="12192000" cy="6447314"/>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317066"/>
            <a:ext cx="12192000" cy="127485"/>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flipV="1">
            <a:off x="0" y="445770"/>
            <a:ext cx="12192000" cy="104090"/>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6" name="Image 5">
            <a:extLst>
              <a:ext uri="{FF2B5EF4-FFF2-40B4-BE49-F238E27FC236}">
                <a16:creationId xmlns:a16="http://schemas.microsoft.com/office/drawing/2014/main" id="{04C4D21A-F48B-9AA0-D3F6-2DBA7B7E87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30050" y="0"/>
            <a:ext cx="276310" cy="316099"/>
          </a:xfrm>
          <a:prstGeom prst="rect">
            <a:avLst/>
          </a:prstGeom>
        </p:spPr>
      </p:pic>
      <p:sp>
        <p:nvSpPr>
          <p:cNvPr id="7" name="ZoneTexte 6">
            <a:extLst>
              <a:ext uri="{FF2B5EF4-FFF2-40B4-BE49-F238E27FC236}">
                <a16:creationId xmlns:a16="http://schemas.microsoft.com/office/drawing/2014/main" id="{FC0DF5A4-6492-74E8-6742-A808369A58F1}"/>
              </a:ext>
            </a:extLst>
          </p:cNvPr>
          <p:cNvSpPr txBox="1"/>
          <p:nvPr/>
        </p:nvSpPr>
        <p:spPr>
          <a:xfrm>
            <a:off x="1143001" y="559306"/>
            <a:ext cx="9555480" cy="523220"/>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Q9: Que signifie le statut de salarié protégé</a:t>
            </a:r>
          </a:p>
        </p:txBody>
      </p:sp>
      <p:grpSp>
        <p:nvGrpSpPr>
          <p:cNvPr id="28" name="Groupe 27">
            <a:extLst>
              <a:ext uri="{FF2B5EF4-FFF2-40B4-BE49-F238E27FC236}">
                <a16:creationId xmlns:a16="http://schemas.microsoft.com/office/drawing/2014/main" id="{A279E4E4-1258-123D-DF58-E238C06E0251}"/>
              </a:ext>
            </a:extLst>
          </p:cNvPr>
          <p:cNvGrpSpPr/>
          <p:nvPr/>
        </p:nvGrpSpPr>
        <p:grpSpPr>
          <a:xfrm>
            <a:off x="118246" y="1802778"/>
            <a:ext cx="3582958" cy="4906943"/>
            <a:chOff x="2201064" y="-184123"/>
            <a:chExt cx="4126391" cy="6426663"/>
          </a:xfrm>
        </p:grpSpPr>
        <p:pic>
          <p:nvPicPr>
            <p:cNvPr id="30" name="Picture 2" descr="Parapluies, boites de diffusion, réflecteurs &amp; diffuseurs | Gosselin Photo">
              <a:extLst>
                <a:ext uri="{FF2B5EF4-FFF2-40B4-BE49-F238E27FC236}">
                  <a16:creationId xmlns:a16="http://schemas.microsoft.com/office/drawing/2014/main" id="{C6D6139D-D147-9D59-2CB6-E0DED4315A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4123216">
              <a:off x="2201065" y="-184124"/>
              <a:ext cx="4126390" cy="4126391"/>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4" descr="Peut-on venir en bermuda au travail ?">
              <a:extLst>
                <a:ext uri="{FF2B5EF4-FFF2-40B4-BE49-F238E27FC236}">
                  <a16:creationId xmlns:a16="http://schemas.microsoft.com/office/drawing/2014/main" id="{C8747701-10BA-FF20-D532-6D46265B7F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6363" y="2663412"/>
              <a:ext cx="3175797" cy="3579128"/>
            </a:xfrm>
            <a:prstGeom prst="rect">
              <a:avLst/>
            </a:prstGeom>
            <a:noFill/>
            <a:extLst>
              <a:ext uri="{909E8E84-426E-40DD-AFC4-6F175D3DCCD1}">
                <a14:hiddenFill xmlns:a14="http://schemas.microsoft.com/office/drawing/2010/main">
                  <a:solidFill>
                    <a:srgbClr val="FFFFFF"/>
                  </a:solidFill>
                </a14:hiddenFill>
              </a:ext>
            </a:extLst>
          </p:spPr>
        </p:pic>
      </p:grpSp>
      <p:sp>
        <p:nvSpPr>
          <p:cNvPr id="46" name="Rectangle : coins arrondis 45">
            <a:extLst>
              <a:ext uri="{FF2B5EF4-FFF2-40B4-BE49-F238E27FC236}">
                <a16:creationId xmlns:a16="http://schemas.microsoft.com/office/drawing/2014/main" id="{A60CD8C3-389A-38E4-E3D6-E365708820B1}"/>
              </a:ext>
            </a:extLst>
          </p:cNvPr>
          <p:cNvSpPr/>
          <p:nvPr/>
        </p:nvSpPr>
        <p:spPr>
          <a:xfrm>
            <a:off x="4158260" y="1850981"/>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Projet </a:t>
            </a:r>
          </a:p>
          <a:p>
            <a:pPr algn="ctr"/>
            <a:r>
              <a:rPr lang="fr-FR" sz="2200" dirty="0">
                <a:latin typeface="Verdana" panose="020B0604030504040204" pitchFamily="34" charset="0"/>
                <a:ea typeface="Verdana" panose="020B0604030504040204" pitchFamily="34" charset="0"/>
              </a:rPr>
              <a:t>de </a:t>
            </a:r>
          </a:p>
          <a:p>
            <a:pPr algn="ctr"/>
            <a:r>
              <a:rPr lang="fr-FR" sz="2200" dirty="0">
                <a:latin typeface="Verdana" panose="020B0604030504040204" pitchFamily="34" charset="0"/>
                <a:ea typeface="Verdana" panose="020B0604030504040204" pitchFamily="34" charset="0"/>
              </a:rPr>
              <a:t>licenciemen</a:t>
            </a:r>
            <a:r>
              <a:rPr lang="fr-FR" sz="2200" b="1" dirty="0">
                <a:latin typeface="Verdana" panose="020B0604030504040204" pitchFamily="34" charset="0"/>
                <a:ea typeface="Verdana" panose="020B0604030504040204" pitchFamily="34" charset="0"/>
              </a:rPr>
              <a:t>t</a:t>
            </a:r>
          </a:p>
        </p:txBody>
      </p:sp>
      <p:sp>
        <p:nvSpPr>
          <p:cNvPr id="47" name="Rectangle : coins arrondis 46">
            <a:extLst>
              <a:ext uri="{FF2B5EF4-FFF2-40B4-BE49-F238E27FC236}">
                <a16:creationId xmlns:a16="http://schemas.microsoft.com/office/drawing/2014/main" id="{A4701799-14CF-FE94-8794-8B7ED2AEA560}"/>
              </a:ext>
            </a:extLst>
          </p:cNvPr>
          <p:cNvSpPr/>
          <p:nvPr/>
        </p:nvSpPr>
        <p:spPr>
          <a:xfrm>
            <a:off x="4158260" y="3644836"/>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Saisine de la commission des litiges</a:t>
            </a:r>
          </a:p>
        </p:txBody>
      </p:sp>
      <p:sp>
        <p:nvSpPr>
          <p:cNvPr id="48" name="Rectangle : coins arrondis 47">
            <a:extLst>
              <a:ext uri="{FF2B5EF4-FFF2-40B4-BE49-F238E27FC236}">
                <a16:creationId xmlns:a16="http://schemas.microsoft.com/office/drawing/2014/main" id="{DA16D2A1-84B2-2677-02F3-2CB88AC9A1EA}"/>
              </a:ext>
            </a:extLst>
          </p:cNvPr>
          <p:cNvSpPr/>
          <p:nvPr/>
        </p:nvSpPr>
        <p:spPr>
          <a:xfrm>
            <a:off x="4158260" y="5440680"/>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Réponse </a:t>
            </a:r>
          </a:p>
          <a:p>
            <a:pPr algn="ctr"/>
            <a:r>
              <a:rPr lang="fr-FR" sz="2200" dirty="0">
                <a:latin typeface="Verdana" panose="020B0604030504040204" pitchFamily="34" charset="0"/>
                <a:ea typeface="Verdana" panose="020B0604030504040204" pitchFamily="34" charset="0"/>
              </a:rPr>
              <a:t>Favorable ou</a:t>
            </a:r>
          </a:p>
          <a:p>
            <a:pPr algn="ctr"/>
            <a:r>
              <a:rPr lang="fr-FR" sz="2200" dirty="0">
                <a:latin typeface="Verdana" panose="020B0604030504040204" pitchFamily="34" charset="0"/>
                <a:ea typeface="Verdana" panose="020B0604030504040204" pitchFamily="34" charset="0"/>
              </a:rPr>
              <a:t>défavorable</a:t>
            </a:r>
          </a:p>
        </p:txBody>
      </p:sp>
      <p:cxnSp>
        <p:nvCxnSpPr>
          <p:cNvPr id="49" name="Connecteur droit avec flèche 48">
            <a:extLst>
              <a:ext uri="{FF2B5EF4-FFF2-40B4-BE49-F238E27FC236}">
                <a16:creationId xmlns:a16="http://schemas.microsoft.com/office/drawing/2014/main" id="{CD30D1FB-6D6B-1666-A470-8770FF0943F5}"/>
              </a:ext>
            </a:extLst>
          </p:cNvPr>
          <p:cNvCxnSpPr>
            <a:cxnSpLocks/>
          </p:cNvCxnSpPr>
          <p:nvPr/>
        </p:nvCxnSpPr>
        <p:spPr>
          <a:xfrm>
            <a:off x="8320033" y="5062156"/>
            <a:ext cx="0" cy="422594"/>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B42E36B8-0A34-C62C-841D-D22CE36E8A61}"/>
              </a:ext>
            </a:extLst>
          </p:cNvPr>
          <p:cNvCxnSpPr>
            <a:cxnSpLocks/>
          </p:cNvCxnSpPr>
          <p:nvPr/>
        </p:nvCxnSpPr>
        <p:spPr>
          <a:xfrm>
            <a:off x="5352695" y="5062156"/>
            <a:ext cx="0" cy="422594"/>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 coins arrondis 50">
            <a:extLst>
              <a:ext uri="{FF2B5EF4-FFF2-40B4-BE49-F238E27FC236}">
                <a16:creationId xmlns:a16="http://schemas.microsoft.com/office/drawing/2014/main" id="{5A925AA0-19A7-03B8-75CF-887C7E06D7A6}"/>
              </a:ext>
            </a:extLst>
          </p:cNvPr>
          <p:cNvSpPr/>
          <p:nvPr/>
        </p:nvSpPr>
        <p:spPr>
          <a:xfrm>
            <a:off x="7133573" y="3669849"/>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Mise à pied</a:t>
            </a:r>
          </a:p>
          <a:p>
            <a:pPr algn="ctr"/>
            <a:r>
              <a:rPr lang="fr-FR" sz="2200" dirty="0">
                <a:latin typeface="Verdana" panose="020B0604030504040204" pitchFamily="34" charset="0"/>
                <a:ea typeface="Verdana" panose="020B0604030504040204" pitchFamily="34" charset="0"/>
              </a:rPr>
              <a:t>conservatoire</a:t>
            </a:r>
          </a:p>
        </p:txBody>
      </p:sp>
      <p:sp>
        <p:nvSpPr>
          <p:cNvPr id="52" name="Rectangle : coins arrondis 51">
            <a:extLst>
              <a:ext uri="{FF2B5EF4-FFF2-40B4-BE49-F238E27FC236}">
                <a16:creationId xmlns:a16="http://schemas.microsoft.com/office/drawing/2014/main" id="{0D1B03E6-0C53-0D44-5016-848F573B6B7E}"/>
              </a:ext>
            </a:extLst>
          </p:cNvPr>
          <p:cNvSpPr/>
          <p:nvPr/>
        </p:nvSpPr>
        <p:spPr>
          <a:xfrm>
            <a:off x="7133573" y="5440680"/>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Licenciement</a:t>
            </a:r>
          </a:p>
          <a:p>
            <a:pPr algn="ctr"/>
            <a:r>
              <a:rPr lang="fr-FR" sz="2200" dirty="0">
                <a:latin typeface="Verdana" panose="020B0604030504040204" pitchFamily="34" charset="0"/>
                <a:ea typeface="Verdana" panose="020B0604030504040204" pitchFamily="34" charset="0"/>
              </a:rPr>
              <a:t>Ou </a:t>
            </a:r>
          </a:p>
          <a:p>
            <a:pPr algn="ctr"/>
            <a:r>
              <a:rPr lang="fr-FR" sz="2200" dirty="0">
                <a:latin typeface="Verdana" panose="020B0604030504040204" pitchFamily="34" charset="0"/>
                <a:ea typeface="Verdana" panose="020B0604030504040204" pitchFamily="34" charset="0"/>
              </a:rPr>
              <a:t>Réintégration</a:t>
            </a:r>
          </a:p>
        </p:txBody>
      </p:sp>
      <p:sp>
        <p:nvSpPr>
          <p:cNvPr id="53" name="Rectangle : coins arrondis 52">
            <a:extLst>
              <a:ext uri="{FF2B5EF4-FFF2-40B4-BE49-F238E27FC236}">
                <a16:creationId xmlns:a16="http://schemas.microsoft.com/office/drawing/2014/main" id="{71A7F24E-C78E-7563-253F-BA04761EE2A9}"/>
              </a:ext>
            </a:extLst>
          </p:cNvPr>
          <p:cNvSpPr/>
          <p:nvPr/>
        </p:nvSpPr>
        <p:spPr>
          <a:xfrm>
            <a:off x="7133573" y="1849400"/>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Présomption de faute lourde</a:t>
            </a:r>
          </a:p>
        </p:txBody>
      </p:sp>
      <p:cxnSp>
        <p:nvCxnSpPr>
          <p:cNvPr id="54" name="Connecteur droit avec flèche 53">
            <a:extLst>
              <a:ext uri="{FF2B5EF4-FFF2-40B4-BE49-F238E27FC236}">
                <a16:creationId xmlns:a16="http://schemas.microsoft.com/office/drawing/2014/main" id="{78E9FB47-8558-CA67-6EBC-C7C85726599F}"/>
              </a:ext>
            </a:extLst>
          </p:cNvPr>
          <p:cNvCxnSpPr>
            <a:cxnSpLocks/>
          </p:cNvCxnSpPr>
          <p:nvPr/>
        </p:nvCxnSpPr>
        <p:spPr>
          <a:xfrm>
            <a:off x="8320033" y="3254001"/>
            <a:ext cx="0" cy="422594"/>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a:extLst>
              <a:ext uri="{FF2B5EF4-FFF2-40B4-BE49-F238E27FC236}">
                <a16:creationId xmlns:a16="http://schemas.microsoft.com/office/drawing/2014/main" id="{8B9B35F0-2F73-45BE-A97A-C7DF3C507C5C}"/>
              </a:ext>
            </a:extLst>
          </p:cNvPr>
          <p:cNvCxnSpPr>
            <a:cxnSpLocks/>
          </p:cNvCxnSpPr>
          <p:nvPr/>
        </p:nvCxnSpPr>
        <p:spPr>
          <a:xfrm>
            <a:off x="5352695" y="3254001"/>
            <a:ext cx="0" cy="422594"/>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a:extLst>
              <a:ext uri="{FF2B5EF4-FFF2-40B4-BE49-F238E27FC236}">
                <a16:creationId xmlns:a16="http://schemas.microsoft.com/office/drawing/2014/main" id="{EF53D224-7F9C-DEAF-3903-9BCC3C29AE9E}"/>
              </a:ext>
            </a:extLst>
          </p:cNvPr>
          <p:cNvCxnSpPr>
            <a:cxnSpLocks/>
          </p:cNvCxnSpPr>
          <p:nvPr/>
        </p:nvCxnSpPr>
        <p:spPr>
          <a:xfrm flipH="1">
            <a:off x="6557903" y="3146665"/>
            <a:ext cx="586443" cy="1043086"/>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a:extLst>
              <a:ext uri="{FF2B5EF4-FFF2-40B4-BE49-F238E27FC236}">
                <a16:creationId xmlns:a16="http://schemas.microsoft.com/office/drawing/2014/main" id="{6E31DE4C-8089-8C9E-7C8E-CB7F4403B0FC}"/>
              </a:ext>
            </a:extLst>
          </p:cNvPr>
          <p:cNvCxnSpPr>
            <a:cxnSpLocks/>
          </p:cNvCxnSpPr>
          <p:nvPr/>
        </p:nvCxnSpPr>
        <p:spPr>
          <a:xfrm>
            <a:off x="6547130" y="6232325"/>
            <a:ext cx="586443" cy="0"/>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71" name="Ellipse 70">
            <a:extLst>
              <a:ext uri="{FF2B5EF4-FFF2-40B4-BE49-F238E27FC236}">
                <a16:creationId xmlns:a16="http://schemas.microsoft.com/office/drawing/2014/main" id="{5F5EC603-902E-BBB8-189E-15D4ED6EEB7E}"/>
              </a:ext>
            </a:extLst>
          </p:cNvPr>
          <p:cNvSpPr/>
          <p:nvPr/>
        </p:nvSpPr>
        <p:spPr>
          <a:xfrm>
            <a:off x="5005853" y="1288914"/>
            <a:ext cx="693684" cy="5232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rPr>
              <a:t>1</a:t>
            </a:r>
          </a:p>
        </p:txBody>
      </p:sp>
      <p:sp>
        <p:nvSpPr>
          <p:cNvPr id="72" name="Ellipse 71">
            <a:extLst>
              <a:ext uri="{FF2B5EF4-FFF2-40B4-BE49-F238E27FC236}">
                <a16:creationId xmlns:a16="http://schemas.microsoft.com/office/drawing/2014/main" id="{8D1D1D72-1E9D-0E9E-6956-67778031D4B2}"/>
              </a:ext>
            </a:extLst>
          </p:cNvPr>
          <p:cNvSpPr/>
          <p:nvPr/>
        </p:nvSpPr>
        <p:spPr>
          <a:xfrm>
            <a:off x="7973191" y="1320301"/>
            <a:ext cx="693684" cy="5232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rPr>
              <a:t>2</a:t>
            </a:r>
          </a:p>
        </p:txBody>
      </p:sp>
      <p:sp>
        <p:nvSpPr>
          <p:cNvPr id="75" name="ZoneTexte 74">
            <a:extLst>
              <a:ext uri="{FF2B5EF4-FFF2-40B4-BE49-F238E27FC236}">
                <a16:creationId xmlns:a16="http://schemas.microsoft.com/office/drawing/2014/main" id="{6EC66659-DCFD-BFDB-50A7-8F7196AC0B20}"/>
              </a:ext>
            </a:extLst>
          </p:cNvPr>
          <p:cNvSpPr txBox="1"/>
          <p:nvPr/>
        </p:nvSpPr>
        <p:spPr>
          <a:xfrm>
            <a:off x="1340596" y="1961351"/>
            <a:ext cx="2231221" cy="369332"/>
          </a:xfrm>
          <a:prstGeom prst="rect">
            <a:avLst/>
          </a:prstGeom>
          <a:noFill/>
        </p:spPr>
        <p:txBody>
          <a:bodyPr wrap="square" rtlCol="0">
            <a:spAutoFit/>
          </a:bodyPr>
          <a:lstStyle/>
          <a:p>
            <a:r>
              <a:rPr lang="fr-FR" b="1" dirty="0"/>
              <a:t>Art 176 et 180 CT</a:t>
            </a:r>
          </a:p>
        </p:txBody>
      </p:sp>
      <p:sp>
        <p:nvSpPr>
          <p:cNvPr id="76" name="Rectangle : coins arrondis 75">
            <a:extLst>
              <a:ext uri="{FF2B5EF4-FFF2-40B4-BE49-F238E27FC236}">
                <a16:creationId xmlns:a16="http://schemas.microsoft.com/office/drawing/2014/main" id="{51988857-3C13-8AA9-F7FF-2F7CADFA1A9B}"/>
              </a:ext>
            </a:extLst>
          </p:cNvPr>
          <p:cNvSpPr/>
          <p:nvPr/>
        </p:nvSpPr>
        <p:spPr>
          <a:xfrm>
            <a:off x="9717490" y="1836681"/>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Procédure judiciaire</a:t>
            </a:r>
          </a:p>
        </p:txBody>
      </p:sp>
      <p:sp>
        <p:nvSpPr>
          <p:cNvPr id="77" name="Rectangle : coins arrondis 76">
            <a:extLst>
              <a:ext uri="{FF2B5EF4-FFF2-40B4-BE49-F238E27FC236}">
                <a16:creationId xmlns:a16="http://schemas.microsoft.com/office/drawing/2014/main" id="{2D2CAF32-BCA1-654D-A132-35714F94CA32}"/>
              </a:ext>
            </a:extLst>
          </p:cNvPr>
          <p:cNvSpPr/>
          <p:nvPr/>
        </p:nvSpPr>
        <p:spPr>
          <a:xfrm>
            <a:off x="9751781" y="3644836"/>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Conservation ou non du salaire de base</a:t>
            </a:r>
          </a:p>
        </p:txBody>
      </p:sp>
      <p:sp>
        <p:nvSpPr>
          <p:cNvPr id="79" name="Rectangle : coins arrondis 78">
            <a:extLst>
              <a:ext uri="{FF2B5EF4-FFF2-40B4-BE49-F238E27FC236}">
                <a16:creationId xmlns:a16="http://schemas.microsoft.com/office/drawing/2014/main" id="{070AF3FE-C860-ECA8-3375-110C4B57E1AC}"/>
              </a:ext>
            </a:extLst>
          </p:cNvPr>
          <p:cNvSpPr/>
          <p:nvPr/>
        </p:nvSpPr>
        <p:spPr>
          <a:xfrm>
            <a:off x="9751781" y="5440680"/>
            <a:ext cx="2388870" cy="1417320"/>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dirty="0">
                <a:latin typeface="Verdana" panose="020B0604030504040204" pitchFamily="34" charset="0"/>
                <a:ea typeface="Verdana" panose="020B0604030504040204" pitchFamily="34" charset="0"/>
              </a:rPr>
              <a:t>Réintégration ou dommages</a:t>
            </a:r>
          </a:p>
          <a:p>
            <a:pPr algn="ctr"/>
            <a:r>
              <a:rPr lang="fr-FR" sz="2200" dirty="0">
                <a:latin typeface="Verdana" panose="020B0604030504040204" pitchFamily="34" charset="0"/>
                <a:ea typeface="Verdana" panose="020B0604030504040204" pitchFamily="34" charset="0"/>
              </a:rPr>
              <a:t>Intérêts</a:t>
            </a:r>
          </a:p>
          <a:p>
            <a:pPr algn="ctr"/>
            <a:r>
              <a:rPr lang="fr-FR" sz="2200" dirty="0">
                <a:latin typeface="Verdana" panose="020B0604030504040204" pitchFamily="34" charset="0"/>
                <a:ea typeface="Verdana" panose="020B0604030504040204" pitchFamily="34" charset="0"/>
              </a:rPr>
              <a:t>Ou non</a:t>
            </a:r>
          </a:p>
        </p:txBody>
      </p:sp>
      <p:sp>
        <p:nvSpPr>
          <p:cNvPr id="80" name="Ellipse 79">
            <a:extLst>
              <a:ext uri="{FF2B5EF4-FFF2-40B4-BE49-F238E27FC236}">
                <a16:creationId xmlns:a16="http://schemas.microsoft.com/office/drawing/2014/main" id="{1412EB99-AA2E-A05E-6224-EB88F9CA3C02}"/>
              </a:ext>
            </a:extLst>
          </p:cNvPr>
          <p:cNvSpPr/>
          <p:nvPr/>
        </p:nvSpPr>
        <p:spPr>
          <a:xfrm>
            <a:off x="10565083" y="1248260"/>
            <a:ext cx="693684" cy="5232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rPr>
              <a:t>3</a:t>
            </a:r>
          </a:p>
        </p:txBody>
      </p:sp>
      <p:cxnSp>
        <p:nvCxnSpPr>
          <p:cNvPr id="82" name="Connecteur droit avec flèche 81">
            <a:extLst>
              <a:ext uri="{FF2B5EF4-FFF2-40B4-BE49-F238E27FC236}">
                <a16:creationId xmlns:a16="http://schemas.microsoft.com/office/drawing/2014/main" id="{11412EAA-2093-0992-360C-C697DD3EBAAA}"/>
              </a:ext>
            </a:extLst>
          </p:cNvPr>
          <p:cNvCxnSpPr>
            <a:cxnSpLocks/>
          </p:cNvCxnSpPr>
          <p:nvPr/>
        </p:nvCxnSpPr>
        <p:spPr>
          <a:xfrm>
            <a:off x="10946216" y="3266720"/>
            <a:ext cx="0" cy="422594"/>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Connecteur droit avec flèche 82">
            <a:extLst>
              <a:ext uri="{FF2B5EF4-FFF2-40B4-BE49-F238E27FC236}">
                <a16:creationId xmlns:a16="http://schemas.microsoft.com/office/drawing/2014/main" id="{61160C7A-C509-5483-39D0-5F941E3EBE2C}"/>
              </a:ext>
            </a:extLst>
          </p:cNvPr>
          <p:cNvCxnSpPr>
            <a:cxnSpLocks/>
          </p:cNvCxnSpPr>
          <p:nvPr/>
        </p:nvCxnSpPr>
        <p:spPr>
          <a:xfrm>
            <a:off x="10946216" y="5073564"/>
            <a:ext cx="0" cy="422594"/>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795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barn(inVertical)">
                                      <p:cBhvr>
                                        <p:cTn id="1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763175"/>
            <a:ext cx="12192000" cy="5808464"/>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Verdana" panose="020B0604030504040204" pitchFamily="34" charset="0"/>
              <a:ea typeface="Verdana" panose="020B0604030504040204" pitchFamily="34" charset="0"/>
            </a:endParaRPr>
          </a:p>
        </p:txBody>
      </p:sp>
      <p:sp>
        <p:nvSpPr>
          <p:cNvPr id="3" name="Rectangle 2"/>
          <p:cNvSpPr/>
          <p:nvPr/>
        </p:nvSpPr>
        <p:spPr>
          <a:xfrm>
            <a:off x="0" y="400051"/>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23213" y="1"/>
            <a:ext cx="349694" cy="400050"/>
          </a:xfrm>
          <a:prstGeom prst="rect">
            <a:avLst/>
          </a:prstGeom>
        </p:spPr>
      </p:pic>
      <p:sp>
        <p:nvSpPr>
          <p:cNvPr id="26" name="Rectangle 25"/>
          <p:cNvSpPr/>
          <p:nvPr/>
        </p:nvSpPr>
        <p:spPr>
          <a:xfrm>
            <a:off x="0" y="649485"/>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4D1DE471-0327-2ACF-D699-A05C6F8CE3E8}"/>
              </a:ext>
            </a:extLst>
          </p:cNvPr>
          <p:cNvSpPr txBox="1"/>
          <p:nvPr/>
        </p:nvSpPr>
        <p:spPr>
          <a:xfrm>
            <a:off x="107572" y="983253"/>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Q10: Comment fonctionne le dialogue social dans l’entreprise</a:t>
            </a:r>
          </a:p>
        </p:txBody>
      </p:sp>
      <p:sp>
        <p:nvSpPr>
          <p:cNvPr id="7" name="Rectangle : coins arrondis 6">
            <a:extLst>
              <a:ext uri="{FF2B5EF4-FFF2-40B4-BE49-F238E27FC236}">
                <a16:creationId xmlns:a16="http://schemas.microsoft.com/office/drawing/2014/main" id="{A9B4EE47-8D9F-6828-6B3D-C3C19608E916}"/>
              </a:ext>
            </a:extLst>
          </p:cNvPr>
          <p:cNvSpPr/>
          <p:nvPr/>
        </p:nvSpPr>
        <p:spPr>
          <a:xfrm>
            <a:off x="282846" y="2139912"/>
            <a:ext cx="2696660" cy="1111409"/>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200" b="1" dirty="0">
                <a:latin typeface="Verdana" panose="020B0604030504040204" pitchFamily="34" charset="0"/>
                <a:ea typeface="Verdana" panose="020B0604030504040204" pitchFamily="34" charset="0"/>
              </a:rPr>
              <a:t>Réunions</a:t>
            </a:r>
          </a:p>
          <a:p>
            <a:pPr algn="ctr">
              <a:lnSpc>
                <a:spcPct val="150000"/>
              </a:lnSpc>
            </a:pPr>
            <a:r>
              <a:rPr lang="fr-FR" sz="2200" b="1" dirty="0">
                <a:latin typeface="Verdana" panose="020B0604030504040204" pitchFamily="34" charset="0"/>
                <a:ea typeface="Verdana" panose="020B0604030504040204" pitchFamily="34" charset="0"/>
              </a:rPr>
              <a:t>Périodiques</a:t>
            </a:r>
          </a:p>
        </p:txBody>
      </p:sp>
      <p:sp>
        <p:nvSpPr>
          <p:cNvPr id="8" name="ZoneTexte 7">
            <a:extLst>
              <a:ext uri="{FF2B5EF4-FFF2-40B4-BE49-F238E27FC236}">
                <a16:creationId xmlns:a16="http://schemas.microsoft.com/office/drawing/2014/main" id="{3D2B2C35-EF77-190E-F57B-6E185010D624}"/>
              </a:ext>
            </a:extLst>
          </p:cNvPr>
          <p:cNvSpPr txBox="1"/>
          <p:nvPr/>
        </p:nvSpPr>
        <p:spPr>
          <a:xfrm>
            <a:off x="3262352" y="2340413"/>
            <a:ext cx="4244144" cy="707886"/>
          </a:xfrm>
          <a:prstGeom prst="rect">
            <a:avLst/>
          </a:prstGeom>
          <a:noFill/>
        </p:spPr>
        <p:txBody>
          <a:bodyPr wrap="square" rtlCol="0">
            <a:spAutoFit/>
          </a:bodyPr>
          <a:lstStyle/>
          <a:p>
            <a:pPr marL="342900" indent="-342900">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Au moins une fois par mois. </a:t>
            </a:r>
          </a:p>
          <a:p>
            <a:r>
              <a:rPr lang="fr-FR" sz="2000" dirty="0">
                <a:solidFill>
                  <a:schemeClr val="bg1"/>
                </a:solidFill>
                <a:latin typeface="Verdana" panose="020B0604030504040204" pitchFamily="34" charset="0"/>
                <a:ea typeface="Verdana" panose="020B0604030504040204" pitchFamily="34" charset="0"/>
              </a:rPr>
              <a:t>    Art  26 arrêté 1110</a:t>
            </a:r>
          </a:p>
        </p:txBody>
      </p:sp>
      <p:sp>
        <p:nvSpPr>
          <p:cNvPr id="9" name="Rectangle : coins arrondis 8">
            <a:extLst>
              <a:ext uri="{FF2B5EF4-FFF2-40B4-BE49-F238E27FC236}">
                <a16:creationId xmlns:a16="http://schemas.microsoft.com/office/drawing/2014/main" id="{0168CAAC-7217-B531-C837-6C5597473F21}"/>
              </a:ext>
            </a:extLst>
          </p:cNvPr>
          <p:cNvSpPr/>
          <p:nvPr/>
        </p:nvSpPr>
        <p:spPr>
          <a:xfrm>
            <a:off x="282846" y="5089976"/>
            <a:ext cx="2696660" cy="1111408"/>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200" b="1" dirty="0">
                <a:latin typeface="Verdana" panose="020B0604030504040204" pitchFamily="34" charset="0"/>
                <a:ea typeface="Verdana" panose="020B0604030504040204" pitchFamily="34" charset="0"/>
              </a:rPr>
              <a:t>Réunions</a:t>
            </a:r>
          </a:p>
          <a:p>
            <a:pPr algn="ctr">
              <a:lnSpc>
                <a:spcPct val="150000"/>
              </a:lnSpc>
            </a:pPr>
            <a:r>
              <a:rPr lang="fr-FR" sz="2200" b="1" dirty="0">
                <a:latin typeface="Verdana" panose="020B0604030504040204" pitchFamily="34" charset="0"/>
                <a:ea typeface="Verdana" panose="020B0604030504040204" pitchFamily="34" charset="0"/>
              </a:rPr>
              <a:t>Sur demande</a:t>
            </a:r>
          </a:p>
        </p:txBody>
      </p:sp>
      <p:sp>
        <p:nvSpPr>
          <p:cNvPr id="11" name="ZoneTexte 10">
            <a:extLst>
              <a:ext uri="{FF2B5EF4-FFF2-40B4-BE49-F238E27FC236}">
                <a16:creationId xmlns:a16="http://schemas.microsoft.com/office/drawing/2014/main" id="{654E4F23-D9F0-C6A4-968B-3C114E1361B1}"/>
              </a:ext>
            </a:extLst>
          </p:cNvPr>
          <p:cNvSpPr txBox="1"/>
          <p:nvPr/>
        </p:nvSpPr>
        <p:spPr>
          <a:xfrm>
            <a:off x="3341609" y="5137848"/>
            <a:ext cx="4240877" cy="1323439"/>
          </a:xfrm>
          <a:prstGeom prst="rect">
            <a:avLst/>
          </a:prstGeom>
          <a:noFill/>
        </p:spPr>
        <p:txBody>
          <a:bodyPr wrap="square" rtlCol="0">
            <a:spAutoFit/>
          </a:bodyPr>
          <a:lstStyle/>
          <a:p>
            <a:pPr marL="342900" indent="-342900">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Préavis de 2 jours ouvrables au moins avant la date réunion. </a:t>
            </a:r>
          </a:p>
          <a:p>
            <a:r>
              <a:rPr lang="fr-FR" sz="2000" dirty="0">
                <a:solidFill>
                  <a:schemeClr val="bg1"/>
                </a:solidFill>
                <a:latin typeface="Verdana" panose="020B0604030504040204" pitchFamily="34" charset="0"/>
                <a:ea typeface="Verdana" panose="020B0604030504040204" pitchFamily="34" charset="0"/>
              </a:rPr>
              <a:t>    Art  27 arrêté 1110</a:t>
            </a:r>
          </a:p>
        </p:txBody>
      </p:sp>
      <p:sp>
        <p:nvSpPr>
          <p:cNvPr id="12" name="Rectangle : coins arrondis 11">
            <a:extLst>
              <a:ext uri="{FF2B5EF4-FFF2-40B4-BE49-F238E27FC236}">
                <a16:creationId xmlns:a16="http://schemas.microsoft.com/office/drawing/2014/main" id="{74634CE1-9094-EE4A-F893-575F2AA1E5FC}"/>
              </a:ext>
            </a:extLst>
          </p:cNvPr>
          <p:cNvSpPr/>
          <p:nvPr/>
        </p:nvSpPr>
        <p:spPr>
          <a:xfrm>
            <a:off x="282846" y="3614944"/>
            <a:ext cx="2696660" cy="1111409"/>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a:latin typeface="Verdana" panose="020B0604030504040204" pitchFamily="34" charset="0"/>
                <a:ea typeface="Verdana" panose="020B0604030504040204" pitchFamily="34" charset="0"/>
              </a:rPr>
              <a:t>Réunions pour des cas urgents</a:t>
            </a:r>
          </a:p>
        </p:txBody>
      </p:sp>
      <p:sp>
        <p:nvSpPr>
          <p:cNvPr id="13" name="ZoneTexte 12">
            <a:extLst>
              <a:ext uri="{FF2B5EF4-FFF2-40B4-BE49-F238E27FC236}">
                <a16:creationId xmlns:a16="http://schemas.microsoft.com/office/drawing/2014/main" id="{C880D95D-EF6C-0103-26BD-161CDAE84114}"/>
              </a:ext>
            </a:extLst>
          </p:cNvPr>
          <p:cNvSpPr txBox="1"/>
          <p:nvPr/>
        </p:nvSpPr>
        <p:spPr>
          <a:xfrm>
            <a:off x="3262352" y="3723411"/>
            <a:ext cx="4244144" cy="707886"/>
          </a:xfrm>
          <a:prstGeom prst="rect">
            <a:avLst/>
          </a:prstGeom>
          <a:noFill/>
        </p:spPr>
        <p:txBody>
          <a:bodyPr wrap="square" rtlCol="0">
            <a:spAutoFit/>
          </a:bodyPr>
          <a:lstStyle/>
          <a:p>
            <a:pPr marL="342900" indent="-342900">
              <a:buFont typeface="Wingdings" panose="05000000000000000000" pitchFamily="2" charset="2"/>
              <a:buChar char="§"/>
            </a:pPr>
            <a:r>
              <a:rPr lang="fr-FR" sz="2000" dirty="0">
                <a:solidFill>
                  <a:schemeClr val="bg1"/>
                </a:solidFill>
                <a:latin typeface="Verdana" panose="020B0604030504040204" pitchFamily="34" charset="0"/>
                <a:ea typeface="Verdana" panose="020B0604030504040204" pitchFamily="34" charset="0"/>
              </a:rPr>
              <a:t>A l’initiative de l’employeur. </a:t>
            </a:r>
          </a:p>
          <a:p>
            <a:endParaRPr lang="fr-FR" sz="2000" dirty="0">
              <a:solidFill>
                <a:schemeClr val="bg1"/>
              </a:solidFill>
              <a:latin typeface="Verdana" panose="020B0604030504040204" pitchFamily="34" charset="0"/>
              <a:ea typeface="Verdana" panose="020B0604030504040204" pitchFamily="34" charset="0"/>
            </a:endParaRPr>
          </a:p>
        </p:txBody>
      </p:sp>
      <p:cxnSp>
        <p:nvCxnSpPr>
          <p:cNvPr id="15" name="Connecteur droit 14">
            <a:extLst>
              <a:ext uri="{FF2B5EF4-FFF2-40B4-BE49-F238E27FC236}">
                <a16:creationId xmlns:a16="http://schemas.microsoft.com/office/drawing/2014/main" id="{191610DD-4266-4037-8CC5-C896CECC7163}"/>
              </a:ext>
            </a:extLst>
          </p:cNvPr>
          <p:cNvCxnSpPr/>
          <p:nvPr/>
        </p:nvCxnSpPr>
        <p:spPr>
          <a:xfrm>
            <a:off x="7365819" y="2416416"/>
            <a:ext cx="0" cy="41175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FDCB3F53-24A3-4C52-8C9C-8DBF87038FAC}"/>
              </a:ext>
            </a:extLst>
          </p:cNvPr>
          <p:cNvSpPr txBox="1"/>
          <p:nvPr/>
        </p:nvSpPr>
        <p:spPr>
          <a:xfrm>
            <a:off x="8070756" y="3053475"/>
            <a:ext cx="4038720" cy="2831544"/>
          </a:xfrm>
          <a:prstGeom prst="rect">
            <a:avLst/>
          </a:prstGeom>
          <a:noFill/>
        </p:spPr>
        <p:txBody>
          <a:bodyPr wrap="square" rtlCol="0">
            <a:spAutoFit/>
          </a:bodyPr>
          <a:lstStyle/>
          <a:p>
            <a:r>
              <a:rPr lang="fr-FR" sz="2000" dirty="0">
                <a:solidFill>
                  <a:schemeClr val="bg1"/>
                </a:solidFill>
                <a:latin typeface="Verdana" panose="020B0604030504040204" pitchFamily="34" charset="0"/>
                <a:ea typeface="Verdana" panose="020B0604030504040204" pitchFamily="34" charset="0"/>
              </a:rPr>
              <a:t>Crédit de 20 heures/mois </a:t>
            </a:r>
            <a:r>
              <a:rPr lang="fr-FR" sz="2000" i="1" dirty="0">
                <a:solidFill>
                  <a:schemeClr val="bg1"/>
                </a:solidFill>
                <a:latin typeface="Verdana" panose="020B0604030504040204" pitchFamily="34" charset="0"/>
                <a:ea typeface="Verdana" panose="020B0604030504040204" pitchFamily="34" charset="0"/>
              </a:rPr>
              <a:t>(Art.179  du CT)</a:t>
            </a:r>
          </a:p>
          <a:p>
            <a:endParaRPr lang="fr-FR" sz="2000" i="1" dirty="0">
              <a:solidFill>
                <a:schemeClr val="bg1"/>
              </a:solidFill>
              <a:latin typeface="Verdana" panose="020B0604030504040204" pitchFamily="34" charset="0"/>
              <a:ea typeface="Verdana" panose="020B0604030504040204" pitchFamily="34" charset="0"/>
            </a:endParaRPr>
          </a:p>
          <a:p>
            <a:endParaRPr lang="fr-FR" sz="2000" i="1" dirty="0">
              <a:solidFill>
                <a:schemeClr val="bg1"/>
              </a:solidFill>
              <a:latin typeface="Verdana" panose="020B0604030504040204" pitchFamily="34" charset="0"/>
              <a:ea typeface="Verdana" panose="020B0604030504040204" pitchFamily="34" charset="0"/>
            </a:endParaRPr>
          </a:p>
          <a:p>
            <a:r>
              <a:rPr lang="fr-FR" sz="2000" dirty="0">
                <a:solidFill>
                  <a:schemeClr val="bg1"/>
                </a:solidFill>
                <a:latin typeface="Verdana" panose="020B0604030504040204" pitchFamily="34" charset="0"/>
                <a:ea typeface="Verdana" panose="020B0604030504040204" pitchFamily="34" charset="0"/>
              </a:rPr>
              <a:t>Congé payé d’éducation ouvrière de dix (10) jours </a:t>
            </a:r>
            <a:r>
              <a:rPr lang="fr-FR" sz="2000" i="1" dirty="0">
                <a:solidFill>
                  <a:schemeClr val="bg1"/>
                </a:solidFill>
                <a:latin typeface="Verdana" panose="020B0604030504040204" pitchFamily="34" charset="0"/>
                <a:ea typeface="Verdana" panose="020B0604030504040204" pitchFamily="34" charset="0"/>
              </a:rPr>
              <a:t>(Art. 179 n. al.2, du </a:t>
            </a:r>
            <a:r>
              <a:rPr lang="fr-FR" sz="2000" b="1" i="1" dirty="0">
                <a:solidFill>
                  <a:schemeClr val="bg1"/>
                </a:solidFill>
                <a:latin typeface="Verdana" panose="020B0604030504040204" pitchFamily="34" charset="0"/>
                <a:ea typeface="Verdana" panose="020B0604030504040204" pitchFamily="34" charset="0"/>
              </a:rPr>
              <a:t>CT)</a:t>
            </a:r>
          </a:p>
          <a:p>
            <a:endParaRPr lang="fr-FR" sz="2000" dirty="0">
              <a:solidFill>
                <a:schemeClr val="bg1"/>
              </a:solidFill>
              <a:latin typeface="Verdana" panose="020B0604030504040204" pitchFamily="34" charset="0"/>
              <a:ea typeface="Verdana" panose="020B0604030504040204" pitchFamily="34" charset="0"/>
            </a:endParaRPr>
          </a:p>
          <a:p>
            <a:endParaRPr lang="fr-FR" dirty="0"/>
          </a:p>
        </p:txBody>
      </p:sp>
    </p:spTree>
    <p:extLst>
      <p:ext uri="{BB962C8B-B14F-4D97-AF65-F5344CB8AC3E}">
        <p14:creationId xmlns:p14="http://schemas.microsoft.com/office/powerpoint/2010/main" val="152040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98AD7459-134C-FBE3-81F3-9404E460173F}"/>
              </a:ext>
            </a:extLst>
          </p:cNvPr>
          <p:cNvSpPr txBox="1"/>
          <p:nvPr/>
        </p:nvSpPr>
        <p:spPr>
          <a:xfrm>
            <a:off x="324894" y="1506633"/>
            <a:ext cx="11542209"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Q11- Quels sont les membres qui composent le bureau de la section syndicale? </a:t>
            </a:r>
          </a:p>
        </p:txBody>
      </p:sp>
      <p:sp>
        <p:nvSpPr>
          <p:cNvPr id="5" name="ZoneTexte 4">
            <a:extLst>
              <a:ext uri="{FF2B5EF4-FFF2-40B4-BE49-F238E27FC236}">
                <a16:creationId xmlns:a16="http://schemas.microsoft.com/office/drawing/2014/main" id="{3CF9EED7-E173-A4D5-57BD-253E6CC6E651}"/>
              </a:ext>
            </a:extLst>
          </p:cNvPr>
          <p:cNvSpPr txBox="1"/>
          <p:nvPr/>
        </p:nvSpPr>
        <p:spPr>
          <a:xfrm>
            <a:off x="5176652" y="3776172"/>
            <a:ext cx="919347" cy="1569660"/>
          </a:xfrm>
          <a:prstGeom prst="rect">
            <a:avLst/>
          </a:prstGeom>
          <a:noFill/>
        </p:spPr>
        <p:txBody>
          <a:bodyPr wrap="square">
            <a:spAutoFit/>
          </a:bodyPr>
          <a:lstStyle/>
          <a:p>
            <a:r>
              <a:rPr lang="fr-FR" sz="9600" b="1" dirty="0">
                <a:solidFill>
                  <a:schemeClr val="bg1"/>
                </a:solidFill>
                <a:latin typeface="Verdana" panose="020B0604030504040204" pitchFamily="34" charset="0"/>
                <a:ea typeface="Verdana" panose="020B0604030504040204" pitchFamily="34" charset="0"/>
              </a:rPr>
              <a:t>?</a:t>
            </a:r>
            <a:endParaRPr lang="fr-FR" sz="9600" dirty="0">
              <a:solidFill>
                <a:schemeClr val="bg1"/>
              </a:solidFill>
            </a:endParaRPr>
          </a:p>
        </p:txBody>
      </p:sp>
    </p:spTree>
    <p:extLst>
      <p:ext uri="{BB962C8B-B14F-4D97-AF65-F5344CB8AC3E}">
        <p14:creationId xmlns:p14="http://schemas.microsoft.com/office/powerpoint/2010/main" val="74509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98AD7459-134C-FBE3-81F3-9404E460173F}"/>
              </a:ext>
            </a:extLst>
          </p:cNvPr>
          <p:cNvSpPr txBox="1"/>
          <p:nvPr/>
        </p:nvSpPr>
        <p:spPr>
          <a:xfrm>
            <a:off x="324894" y="1506633"/>
            <a:ext cx="11542209"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Q12- Quelle est la procédure de résolution des conflits de travail ? </a:t>
            </a:r>
          </a:p>
        </p:txBody>
      </p:sp>
      <p:grpSp>
        <p:nvGrpSpPr>
          <p:cNvPr id="9" name="Groupe 8">
            <a:extLst>
              <a:ext uri="{FF2B5EF4-FFF2-40B4-BE49-F238E27FC236}">
                <a16:creationId xmlns:a16="http://schemas.microsoft.com/office/drawing/2014/main" id="{382FD976-BE18-4899-AA4B-55D67883B391}"/>
              </a:ext>
            </a:extLst>
          </p:cNvPr>
          <p:cNvGrpSpPr/>
          <p:nvPr/>
        </p:nvGrpSpPr>
        <p:grpSpPr>
          <a:xfrm>
            <a:off x="163330" y="3429000"/>
            <a:ext cx="6617298" cy="3041129"/>
            <a:chOff x="1270660" y="1890623"/>
            <a:chExt cx="6035536" cy="3041129"/>
          </a:xfrm>
        </p:grpSpPr>
        <p:sp>
          <p:nvSpPr>
            <p:cNvPr id="14" name="Ellipse 13">
              <a:extLst>
                <a:ext uri="{FF2B5EF4-FFF2-40B4-BE49-F238E27FC236}">
                  <a16:creationId xmlns:a16="http://schemas.microsoft.com/office/drawing/2014/main" id="{CC362649-6DE8-4B13-9879-6339A999F45E}"/>
                </a:ext>
              </a:extLst>
            </p:cNvPr>
            <p:cNvSpPr/>
            <p:nvPr/>
          </p:nvSpPr>
          <p:spPr>
            <a:xfrm>
              <a:off x="1270660" y="2262755"/>
              <a:ext cx="2943115"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Conflit </a:t>
              </a:r>
            </a:p>
            <a:p>
              <a:pPr algn="ctr"/>
              <a:r>
                <a:rPr lang="fr-FR" sz="2300" b="1" dirty="0">
                  <a:latin typeface="Verdana" panose="020B0604030504040204" pitchFamily="34" charset="0"/>
                  <a:ea typeface="Verdana" panose="020B0604030504040204" pitchFamily="34" charset="0"/>
                </a:rPr>
                <a:t>de travail</a:t>
              </a:r>
            </a:p>
          </p:txBody>
        </p:sp>
        <p:cxnSp>
          <p:nvCxnSpPr>
            <p:cNvPr id="15" name="Connecteur droit avec flèche 14">
              <a:extLst>
                <a:ext uri="{FF2B5EF4-FFF2-40B4-BE49-F238E27FC236}">
                  <a16:creationId xmlns:a16="http://schemas.microsoft.com/office/drawing/2014/main" id="{C2EC87CF-CC17-45BB-8EF4-49A55C3D7B80}"/>
                </a:ext>
              </a:extLst>
            </p:cNvPr>
            <p:cNvCxnSpPr>
              <a:cxnSpLocks/>
            </p:cNvCxnSpPr>
            <p:nvPr/>
          </p:nvCxnSpPr>
          <p:spPr>
            <a:xfrm flipV="1">
              <a:off x="4213775" y="2430353"/>
              <a:ext cx="622535" cy="89144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Ellipse 15">
              <a:extLst>
                <a:ext uri="{FF2B5EF4-FFF2-40B4-BE49-F238E27FC236}">
                  <a16:creationId xmlns:a16="http://schemas.microsoft.com/office/drawing/2014/main" id="{D09AC173-F3E0-4E72-9483-BEC89ACB538D}"/>
                </a:ext>
              </a:extLst>
            </p:cNvPr>
            <p:cNvSpPr/>
            <p:nvPr/>
          </p:nvSpPr>
          <p:spPr>
            <a:xfrm>
              <a:off x="4836310" y="1890623"/>
              <a:ext cx="2469886"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Individuel</a:t>
              </a:r>
            </a:p>
          </p:txBody>
        </p:sp>
        <p:sp>
          <p:nvSpPr>
            <p:cNvPr id="17" name="Ellipse 16">
              <a:extLst>
                <a:ext uri="{FF2B5EF4-FFF2-40B4-BE49-F238E27FC236}">
                  <a16:creationId xmlns:a16="http://schemas.microsoft.com/office/drawing/2014/main" id="{4DA717CA-8811-4DCC-A747-52436F0E3E84}"/>
                </a:ext>
              </a:extLst>
            </p:cNvPr>
            <p:cNvSpPr/>
            <p:nvPr/>
          </p:nvSpPr>
          <p:spPr>
            <a:xfrm>
              <a:off x="4836310" y="3825904"/>
              <a:ext cx="2469886"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Collectif</a:t>
              </a:r>
            </a:p>
          </p:txBody>
        </p:sp>
        <p:cxnSp>
          <p:nvCxnSpPr>
            <p:cNvPr id="18" name="Connecteur droit avec flèche 17">
              <a:extLst>
                <a:ext uri="{FF2B5EF4-FFF2-40B4-BE49-F238E27FC236}">
                  <a16:creationId xmlns:a16="http://schemas.microsoft.com/office/drawing/2014/main" id="{D65AAC6B-C450-4FB6-9ECF-19F16FD7A664}"/>
                </a:ext>
              </a:extLst>
            </p:cNvPr>
            <p:cNvCxnSpPr>
              <a:cxnSpLocks/>
              <a:stCxn id="14" idx="6"/>
              <a:endCxn id="17" idx="2"/>
            </p:cNvCxnSpPr>
            <p:nvPr/>
          </p:nvCxnSpPr>
          <p:spPr>
            <a:xfrm>
              <a:off x="4213775" y="3321798"/>
              <a:ext cx="622535" cy="105703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2191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17277"/>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5864"/>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C223996C-6F7F-50C7-DC76-B40AC861ADE5}"/>
              </a:ext>
            </a:extLst>
          </p:cNvPr>
          <p:cNvGrpSpPr/>
          <p:nvPr/>
        </p:nvGrpSpPr>
        <p:grpSpPr>
          <a:xfrm>
            <a:off x="544944" y="3523519"/>
            <a:ext cx="11102112" cy="2500545"/>
            <a:chOff x="277090" y="1197079"/>
            <a:chExt cx="11102112" cy="2500545"/>
          </a:xfrm>
        </p:grpSpPr>
        <p:sp>
          <p:nvSpPr>
            <p:cNvPr id="5" name="Rectangle : coins arrondis 4">
              <a:extLst>
                <a:ext uri="{FF2B5EF4-FFF2-40B4-BE49-F238E27FC236}">
                  <a16:creationId xmlns:a16="http://schemas.microsoft.com/office/drawing/2014/main" id="{C5F54D3E-86FF-C262-49A9-6392F381946B}"/>
                </a:ext>
              </a:extLst>
            </p:cNvPr>
            <p:cNvSpPr/>
            <p:nvPr/>
          </p:nvSpPr>
          <p:spPr>
            <a:xfrm>
              <a:off x="277090" y="1197079"/>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Saisine de l’inspection  </a:t>
              </a:r>
            </a:p>
            <a:p>
              <a:pPr algn="ctr"/>
              <a:r>
                <a:rPr lang="fr-FR" sz="2000" b="1" dirty="0">
                  <a:solidFill>
                    <a:schemeClr val="bg1"/>
                  </a:solidFill>
                  <a:latin typeface="Verdana" panose="020B0604030504040204" pitchFamily="34" charset="0"/>
                  <a:ea typeface="Verdana" panose="020B0604030504040204" pitchFamily="34" charset="0"/>
                </a:rPr>
                <a:t>du travail</a:t>
              </a:r>
            </a:p>
          </p:txBody>
        </p:sp>
        <p:sp>
          <p:nvSpPr>
            <p:cNvPr id="6" name="Rectangle : coins arrondis 5">
              <a:extLst>
                <a:ext uri="{FF2B5EF4-FFF2-40B4-BE49-F238E27FC236}">
                  <a16:creationId xmlns:a16="http://schemas.microsoft.com/office/drawing/2014/main" id="{73D92AE5-844C-368F-38CD-0FAA51B54FAC}"/>
                </a:ext>
              </a:extLst>
            </p:cNvPr>
            <p:cNvSpPr/>
            <p:nvPr/>
          </p:nvSpPr>
          <p:spPr>
            <a:xfrm>
              <a:off x="6144030" y="1197079"/>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Comparution des parties</a:t>
              </a:r>
            </a:p>
          </p:txBody>
        </p:sp>
        <p:sp>
          <p:nvSpPr>
            <p:cNvPr id="7" name="Rectangle : coins arrondis 6">
              <a:extLst>
                <a:ext uri="{FF2B5EF4-FFF2-40B4-BE49-F238E27FC236}">
                  <a16:creationId xmlns:a16="http://schemas.microsoft.com/office/drawing/2014/main" id="{E7E55739-BDEE-713E-844B-BFF642B3766F}"/>
                </a:ext>
              </a:extLst>
            </p:cNvPr>
            <p:cNvSpPr/>
            <p:nvPr/>
          </p:nvSpPr>
          <p:spPr>
            <a:xfrm>
              <a:off x="9042404" y="1197079"/>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Tentative de </a:t>
              </a:r>
            </a:p>
            <a:p>
              <a:pPr algn="ctr"/>
              <a:r>
                <a:rPr lang="fr-FR" sz="2000" b="1" dirty="0">
                  <a:latin typeface="Verdana" panose="020B0604030504040204" pitchFamily="34" charset="0"/>
                  <a:ea typeface="Verdana" panose="020B0604030504040204" pitchFamily="34" charset="0"/>
                </a:rPr>
                <a:t>conciliation</a:t>
              </a:r>
            </a:p>
          </p:txBody>
        </p:sp>
        <p:grpSp>
          <p:nvGrpSpPr>
            <p:cNvPr id="9" name="Groupe 8">
              <a:extLst>
                <a:ext uri="{FF2B5EF4-FFF2-40B4-BE49-F238E27FC236}">
                  <a16:creationId xmlns:a16="http://schemas.microsoft.com/office/drawing/2014/main" id="{B18F7ABB-B937-F49D-7846-60E315C4F7EC}"/>
                </a:ext>
              </a:extLst>
            </p:cNvPr>
            <p:cNvGrpSpPr/>
            <p:nvPr/>
          </p:nvGrpSpPr>
          <p:grpSpPr>
            <a:xfrm>
              <a:off x="277090" y="1210592"/>
              <a:ext cx="8785632" cy="2487032"/>
              <a:chOff x="277090" y="1210592"/>
              <a:chExt cx="8785632" cy="2487032"/>
            </a:xfrm>
          </p:grpSpPr>
          <p:cxnSp>
            <p:nvCxnSpPr>
              <p:cNvPr id="10" name="Connecteur droit avec flèche 9">
                <a:extLst>
                  <a:ext uri="{FF2B5EF4-FFF2-40B4-BE49-F238E27FC236}">
                    <a16:creationId xmlns:a16="http://schemas.microsoft.com/office/drawing/2014/main" id="{E5B27E8D-07BC-903F-FAA6-18C5F868D366}"/>
                  </a:ext>
                </a:extLst>
              </p:cNvPr>
              <p:cNvCxnSpPr>
                <a:cxnSpLocks/>
              </p:cNvCxnSpPr>
              <p:nvPr/>
            </p:nvCxnSpPr>
            <p:spPr>
              <a:xfrm>
                <a:off x="2613888" y="1756009"/>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 coins arrondis 10">
                <a:extLst>
                  <a:ext uri="{FF2B5EF4-FFF2-40B4-BE49-F238E27FC236}">
                    <a16:creationId xmlns:a16="http://schemas.microsoft.com/office/drawing/2014/main" id="{4DAF3028-9244-45F8-CFDE-E94CBFB34D79}"/>
                  </a:ext>
                </a:extLst>
              </p:cNvPr>
              <p:cNvSpPr/>
              <p:nvPr/>
            </p:nvSpPr>
            <p:spPr>
              <a:xfrm>
                <a:off x="3230880" y="1210592"/>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Convocation des parties</a:t>
                </a:r>
              </a:p>
            </p:txBody>
          </p:sp>
          <p:cxnSp>
            <p:nvCxnSpPr>
              <p:cNvPr id="12" name="Connecteur droit avec flèche 11">
                <a:extLst>
                  <a:ext uri="{FF2B5EF4-FFF2-40B4-BE49-F238E27FC236}">
                    <a16:creationId xmlns:a16="http://schemas.microsoft.com/office/drawing/2014/main" id="{26AB787E-719B-092C-E7AF-0528A7ADAF6F}"/>
                  </a:ext>
                </a:extLst>
              </p:cNvPr>
              <p:cNvCxnSpPr>
                <a:cxnSpLocks/>
              </p:cNvCxnSpPr>
              <p:nvPr/>
            </p:nvCxnSpPr>
            <p:spPr>
              <a:xfrm>
                <a:off x="5572294" y="1742496"/>
                <a:ext cx="581894" cy="13513"/>
              </a:xfrm>
              <a:prstGeom prst="straightConnector1">
                <a:avLst/>
              </a:prstGeom>
              <a:solidFill>
                <a:srgbClr val="78370A"/>
              </a:solidFill>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8193982C-DB42-DF66-0773-4572178837CB}"/>
                  </a:ext>
                </a:extLst>
              </p:cNvPr>
              <p:cNvCxnSpPr>
                <a:cxnSpLocks/>
              </p:cNvCxnSpPr>
              <p:nvPr/>
            </p:nvCxnSpPr>
            <p:spPr>
              <a:xfrm>
                <a:off x="8480828" y="1716980"/>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 coins arrondis 13">
                <a:extLst>
                  <a:ext uri="{FF2B5EF4-FFF2-40B4-BE49-F238E27FC236}">
                    <a16:creationId xmlns:a16="http://schemas.microsoft.com/office/drawing/2014/main" id="{09F86077-B92E-1CDE-106B-58E787C71291}"/>
                  </a:ext>
                </a:extLst>
              </p:cNvPr>
              <p:cNvSpPr/>
              <p:nvPr/>
            </p:nvSpPr>
            <p:spPr>
              <a:xfrm>
                <a:off x="277090" y="2606790"/>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Saisine du </a:t>
                </a:r>
              </a:p>
              <a:p>
                <a:pPr algn="ctr"/>
                <a:r>
                  <a:rPr lang="fr-FR" sz="2000" b="1" dirty="0">
                    <a:latin typeface="Verdana" panose="020B0604030504040204" pitchFamily="34" charset="0"/>
                    <a:ea typeface="Verdana" panose="020B0604030504040204" pitchFamily="34" charset="0"/>
                  </a:rPr>
                  <a:t>Tribunal</a:t>
                </a:r>
              </a:p>
              <a:p>
                <a:pPr algn="ctr"/>
                <a:r>
                  <a:rPr lang="fr-FR" sz="2000" b="1" dirty="0">
                    <a:latin typeface="Verdana" panose="020B0604030504040204" pitchFamily="34" charset="0"/>
                    <a:ea typeface="Verdana" panose="020B0604030504040204" pitchFamily="34" charset="0"/>
                  </a:rPr>
                  <a:t> du travail</a:t>
                </a:r>
              </a:p>
            </p:txBody>
          </p:sp>
          <p:cxnSp>
            <p:nvCxnSpPr>
              <p:cNvPr id="16" name="Connecteur droit avec flèche 15">
                <a:extLst>
                  <a:ext uri="{FF2B5EF4-FFF2-40B4-BE49-F238E27FC236}">
                    <a16:creationId xmlns:a16="http://schemas.microsoft.com/office/drawing/2014/main" id="{99C3E855-1575-EB74-A197-A7418E719A41}"/>
                  </a:ext>
                </a:extLst>
              </p:cNvPr>
              <p:cNvCxnSpPr>
                <a:cxnSpLocks/>
              </p:cNvCxnSpPr>
              <p:nvPr/>
            </p:nvCxnSpPr>
            <p:spPr>
              <a:xfrm>
                <a:off x="2613888" y="1774009"/>
                <a:ext cx="616992" cy="0"/>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329E40E9-73AE-986A-B79D-3AE933589386}"/>
                  </a:ext>
                </a:extLst>
              </p:cNvPr>
              <p:cNvCxnSpPr>
                <a:cxnSpLocks/>
              </p:cNvCxnSpPr>
              <p:nvPr/>
            </p:nvCxnSpPr>
            <p:spPr>
              <a:xfrm>
                <a:off x="5572294" y="1760496"/>
                <a:ext cx="581894" cy="13513"/>
              </a:xfrm>
              <a:prstGeom prst="straightConnector1">
                <a:avLst/>
              </a:prstGeom>
              <a:solidFill>
                <a:srgbClr val="78370A"/>
              </a:solidFill>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555377F1-6E7C-C288-7D00-73927829830F}"/>
                  </a:ext>
                </a:extLst>
              </p:cNvPr>
              <p:cNvCxnSpPr>
                <a:cxnSpLocks/>
              </p:cNvCxnSpPr>
              <p:nvPr/>
            </p:nvCxnSpPr>
            <p:spPr>
              <a:xfrm>
                <a:off x="8480828" y="1734980"/>
                <a:ext cx="581894" cy="13513"/>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9" name="ZoneTexte 18">
            <a:extLst>
              <a:ext uri="{FF2B5EF4-FFF2-40B4-BE49-F238E27FC236}">
                <a16:creationId xmlns:a16="http://schemas.microsoft.com/office/drawing/2014/main" id="{AEDE9A68-BF24-F7F6-E2FF-60DF8D2678C3}"/>
              </a:ext>
            </a:extLst>
          </p:cNvPr>
          <p:cNvSpPr txBox="1"/>
          <p:nvPr/>
        </p:nvSpPr>
        <p:spPr>
          <a:xfrm>
            <a:off x="388954" y="1605173"/>
            <a:ext cx="10893156"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Q12-1: Quelle est la procédure de résolution du conflit individuel ?</a:t>
            </a:r>
          </a:p>
        </p:txBody>
      </p:sp>
    </p:spTree>
    <p:extLst>
      <p:ext uri="{BB962C8B-B14F-4D97-AF65-F5344CB8AC3E}">
        <p14:creationId xmlns:p14="http://schemas.microsoft.com/office/powerpoint/2010/main" val="118243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829419"/>
            <a:ext cx="12192000" cy="597237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518954"/>
            <a:ext cx="12192000" cy="186846"/>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89425" y="56211"/>
            <a:ext cx="403802" cy="461949"/>
          </a:xfrm>
          <a:prstGeom prst="rect">
            <a:avLst/>
          </a:prstGeom>
        </p:spPr>
      </p:pic>
      <p:sp>
        <p:nvSpPr>
          <p:cNvPr id="26" name="Rectangle 25"/>
          <p:cNvSpPr/>
          <p:nvPr/>
        </p:nvSpPr>
        <p:spPr>
          <a:xfrm>
            <a:off x="0" y="696384"/>
            <a:ext cx="12192000" cy="133035"/>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A8DA7395-F3C2-D7EE-B522-5144B08AEFC3}"/>
              </a:ext>
            </a:extLst>
          </p:cNvPr>
          <p:cNvGrpSpPr/>
          <p:nvPr/>
        </p:nvGrpSpPr>
        <p:grpSpPr>
          <a:xfrm>
            <a:off x="548638" y="2585375"/>
            <a:ext cx="11643362" cy="3641335"/>
            <a:chOff x="1056975" y="2091741"/>
            <a:chExt cx="11643362" cy="3641335"/>
          </a:xfrm>
        </p:grpSpPr>
        <p:sp>
          <p:nvSpPr>
            <p:cNvPr id="5" name="ZoneTexte 4">
              <a:extLst>
                <a:ext uri="{FF2B5EF4-FFF2-40B4-BE49-F238E27FC236}">
                  <a16:creationId xmlns:a16="http://schemas.microsoft.com/office/drawing/2014/main" id="{D6718CCD-A9A7-2369-DD7F-3A1DFDAC33E7}"/>
                </a:ext>
              </a:extLst>
            </p:cNvPr>
            <p:cNvSpPr txBox="1"/>
            <p:nvPr/>
          </p:nvSpPr>
          <p:spPr>
            <a:xfrm>
              <a:off x="9747587" y="4578914"/>
              <a:ext cx="2952750" cy="1154162"/>
            </a:xfrm>
            <a:prstGeom prst="rect">
              <a:avLst/>
            </a:prstGeom>
            <a:noFill/>
          </p:spPr>
          <p:txBody>
            <a:bodyPr wrap="square" rtlCol="0">
              <a:spAutoFit/>
            </a:bodyPr>
            <a:lstStyle/>
            <a:p>
              <a:pPr algn="ctr"/>
              <a:r>
                <a:rPr lang="fr-FR" sz="2300" b="1" dirty="0">
                  <a:solidFill>
                    <a:srgbClr val="FFFF00"/>
                  </a:solidFill>
                  <a:latin typeface="Verdana" panose="020B0604030504040204" pitchFamily="34" charset="0"/>
                  <a:ea typeface="Verdana" panose="020B0604030504040204" pitchFamily="34" charset="0"/>
                  <a:cs typeface="+mj-cs"/>
                </a:rPr>
                <a:t>Procédure</a:t>
              </a:r>
            </a:p>
            <a:p>
              <a:pPr algn="ctr"/>
              <a:r>
                <a:rPr lang="fr-FR" sz="2300" b="1" dirty="0">
                  <a:solidFill>
                    <a:srgbClr val="FFFF00"/>
                  </a:solidFill>
                  <a:latin typeface="Verdana" panose="020B0604030504040204" pitchFamily="34" charset="0"/>
                  <a:ea typeface="Verdana" panose="020B0604030504040204" pitchFamily="34" charset="0"/>
                  <a:cs typeface="+mj-cs"/>
                </a:rPr>
                <a:t>ou</a:t>
              </a:r>
            </a:p>
            <a:p>
              <a:pPr algn="ctr"/>
              <a:r>
                <a:rPr lang="fr-FR" sz="2300" b="1" dirty="0">
                  <a:solidFill>
                    <a:srgbClr val="FFFF00"/>
                  </a:solidFill>
                  <a:latin typeface="Verdana" panose="020B0604030504040204" pitchFamily="34" charset="0"/>
                  <a:ea typeface="Verdana" panose="020B0604030504040204" pitchFamily="34" charset="0"/>
                  <a:cs typeface="+mj-cs"/>
                </a:rPr>
                <a:t> procédures ?</a:t>
              </a:r>
            </a:p>
          </p:txBody>
        </p:sp>
        <p:grpSp>
          <p:nvGrpSpPr>
            <p:cNvPr id="6" name="Groupe 5">
              <a:extLst>
                <a:ext uri="{FF2B5EF4-FFF2-40B4-BE49-F238E27FC236}">
                  <a16:creationId xmlns:a16="http://schemas.microsoft.com/office/drawing/2014/main" id="{25BDE7BF-8562-E321-E3F4-CB46E0910AEB}"/>
                </a:ext>
              </a:extLst>
            </p:cNvPr>
            <p:cNvGrpSpPr/>
            <p:nvPr/>
          </p:nvGrpSpPr>
          <p:grpSpPr>
            <a:xfrm>
              <a:off x="1056975" y="2091741"/>
              <a:ext cx="10378155" cy="3045582"/>
              <a:chOff x="1000704" y="2733573"/>
              <a:chExt cx="10378155" cy="3045582"/>
            </a:xfrm>
          </p:grpSpPr>
          <p:pic>
            <p:nvPicPr>
              <p:cNvPr id="7" name="Image 6" descr="Aider son partenaire pour progresser ensemble – NicoBudo">
                <a:extLst>
                  <a:ext uri="{FF2B5EF4-FFF2-40B4-BE49-F238E27FC236}">
                    <a16:creationId xmlns:a16="http://schemas.microsoft.com/office/drawing/2014/main" id="{99F92AC7-2844-17E1-49B0-4364FA83B12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00704" y="2733573"/>
                <a:ext cx="4767361" cy="3010485"/>
              </a:xfrm>
              <a:prstGeom prst="rect">
                <a:avLst/>
              </a:prstGeom>
              <a:noFill/>
              <a:ln>
                <a:noFill/>
              </a:ln>
            </p:spPr>
          </p:pic>
          <p:cxnSp>
            <p:nvCxnSpPr>
              <p:cNvPr id="8" name="Connecteur droit avec flèche 7">
                <a:extLst>
                  <a:ext uri="{FF2B5EF4-FFF2-40B4-BE49-F238E27FC236}">
                    <a16:creationId xmlns:a16="http://schemas.microsoft.com/office/drawing/2014/main" id="{59EE4E8D-821B-2E65-E085-01DF56D49F35}"/>
                  </a:ext>
                </a:extLst>
              </p:cNvPr>
              <p:cNvCxnSpPr>
                <a:cxnSpLocks/>
              </p:cNvCxnSpPr>
              <p:nvPr/>
            </p:nvCxnSpPr>
            <p:spPr>
              <a:xfrm>
                <a:off x="3525064" y="4480882"/>
                <a:ext cx="264875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5F9EA339-FA89-4586-C56C-1C043CCF31AC}"/>
                  </a:ext>
                </a:extLst>
              </p:cNvPr>
              <p:cNvCxnSpPr>
                <a:cxnSpLocks/>
              </p:cNvCxnSpPr>
              <p:nvPr/>
            </p:nvCxnSpPr>
            <p:spPr>
              <a:xfrm>
                <a:off x="4207346" y="4043611"/>
                <a:ext cx="264875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14C0092F-2214-ED23-AC3A-0CB5FACEF04B}"/>
                  </a:ext>
                </a:extLst>
              </p:cNvPr>
              <p:cNvCxnSpPr>
                <a:cxnSpLocks/>
              </p:cNvCxnSpPr>
              <p:nvPr/>
            </p:nvCxnSpPr>
            <p:spPr>
              <a:xfrm>
                <a:off x="5140497" y="3580305"/>
                <a:ext cx="264875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E778135D-892A-5FF5-64DE-FACB7B17205F}"/>
                  </a:ext>
                </a:extLst>
              </p:cNvPr>
              <p:cNvSpPr txBox="1"/>
              <p:nvPr/>
            </p:nvSpPr>
            <p:spPr>
              <a:xfrm>
                <a:off x="6049107" y="4247704"/>
                <a:ext cx="2771335" cy="461665"/>
              </a:xfrm>
              <a:prstGeom prst="rect">
                <a:avLst/>
              </a:prstGeom>
              <a:noFill/>
            </p:spPr>
            <p:txBody>
              <a:bodyPr wrap="square" rtlCol="0">
                <a:spAutoFit/>
              </a:bodyPr>
              <a:lstStyle/>
              <a:p>
                <a:pPr algn="ctr"/>
                <a:r>
                  <a:rPr lang="fr-FR" sz="2300" b="1" dirty="0">
                    <a:latin typeface="Verdana" panose="020B0604030504040204" pitchFamily="34" charset="0"/>
                    <a:ea typeface="Verdana" panose="020B0604030504040204" pitchFamily="34" charset="0"/>
                    <a:cs typeface="+mj-cs"/>
                  </a:rPr>
                  <a:t>La négociation</a:t>
                </a:r>
              </a:p>
            </p:txBody>
          </p:sp>
          <p:sp>
            <p:nvSpPr>
              <p:cNvPr id="12" name="ZoneTexte 11">
                <a:extLst>
                  <a:ext uri="{FF2B5EF4-FFF2-40B4-BE49-F238E27FC236}">
                    <a16:creationId xmlns:a16="http://schemas.microsoft.com/office/drawing/2014/main" id="{76B4760A-E155-75AF-66BE-365A5B95B6CA}"/>
                  </a:ext>
                </a:extLst>
              </p:cNvPr>
              <p:cNvSpPr txBox="1"/>
              <p:nvPr/>
            </p:nvSpPr>
            <p:spPr>
              <a:xfrm>
                <a:off x="6713081" y="3797424"/>
                <a:ext cx="2771335" cy="461665"/>
              </a:xfrm>
              <a:prstGeom prst="rect">
                <a:avLst/>
              </a:prstGeom>
              <a:noFill/>
            </p:spPr>
            <p:txBody>
              <a:bodyPr wrap="square" rtlCol="0">
                <a:spAutoFit/>
              </a:bodyPr>
              <a:lstStyle/>
              <a:p>
                <a:pPr algn="ctr"/>
                <a:r>
                  <a:rPr lang="fr-FR" sz="2300" b="1" dirty="0">
                    <a:latin typeface="Verdana" panose="020B0604030504040204" pitchFamily="34" charset="0"/>
                    <a:ea typeface="Verdana" panose="020B0604030504040204" pitchFamily="34" charset="0"/>
                    <a:cs typeface="+mj-cs"/>
                  </a:rPr>
                  <a:t>La conciliation</a:t>
                </a:r>
              </a:p>
            </p:txBody>
          </p:sp>
          <p:sp>
            <p:nvSpPr>
              <p:cNvPr id="13" name="ZoneTexte 12">
                <a:extLst>
                  <a:ext uri="{FF2B5EF4-FFF2-40B4-BE49-F238E27FC236}">
                    <a16:creationId xmlns:a16="http://schemas.microsoft.com/office/drawing/2014/main" id="{60913B41-3E8B-3B3A-24D9-CDC422DB036E}"/>
                  </a:ext>
                </a:extLst>
              </p:cNvPr>
              <p:cNvSpPr txBox="1"/>
              <p:nvPr/>
            </p:nvSpPr>
            <p:spPr>
              <a:xfrm>
                <a:off x="7620440" y="3347144"/>
                <a:ext cx="3758419" cy="446276"/>
              </a:xfrm>
              <a:prstGeom prst="rect">
                <a:avLst/>
              </a:prstGeom>
              <a:noFill/>
            </p:spPr>
            <p:txBody>
              <a:bodyPr wrap="square" rtlCol="0">
                <a:spAutoFit/>
              </a:bodyPr>
              <a:lstStyle/>
              <a:p>
                <a:pPr algn="ctr"/>
                <a:r>
                  <a:rPr lang="fr-FR" sz="2300" b="1" dirty="0">
                    <a:latin typeface="Verdana" panose="020B0604030504040204" pitchFamily="34" charset="0"/>
                    <a:ea typeface="Verdana" panose="020B0604030504040204" pitchFamily="34" charset="0"/>
                    <a:cs typeface="+mj-cs"/>
                  </a:rPr>
                  <a:t>La recommandation</a:t>
                </a:r>
              </a:p>
            </p:txBody>
          </p:sp>
          <p:cxnSp>
            <p:nvCxnSpPr>
              <p:cNvPr id="14" name="Connecteur droit avec flèche 13">
                <a:extLst>
                  <a:ext uri="{FF2B5EF4-FFF2-40B4-BE49-F238E27FC236}">
                    <a16:creationId xmlns:a16="http://schemas.microsoft.com/office/drawing/2014/main" id="{745D3090-5B28-E06D-11F3-9D4EC3C836C1}"/>
                  </a:ext>
                </a:extLst>
              </p:cNvPr>
              <p:cNvCxnSpPr>
                <a:cxnSpLocks/>
              </p:cNvCxnSpPr>
              <p:nvPr/>
            </p:nvCxnSpPr>
            <p:spPr>
              <a:xfrm>
                <a:off x="2370852" y="4960837"/>
                <a:ext cx="0" cy="4508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405226B8-C537-0F0A-9131-B0B31F6329FE}"/>
                  </a:ext>
                </a:extLst>
              </p:cNvPr>
              <p:cNvSpPr txBox="1"/>
              <p:nvPr/>
            </p:nvSpPr>
            <p:spPr>
              <a:xfrm>
                <a:off x="1000704" y="5317490"/>
                <a:ext cx="2771335" cy="461665"/>
              </a:xfrm>
              <a:prstGeom prst="rect">
                <a:avLst/>
              </a:prstGeom>
              <a:noFill/>
            </p:spPr>
            <p:txBody>
              <a:bodyPr wrap="square" rtlCol="0">
                <a:spAutoFit/>
              </a:bodyPr>
              <a:lstStyle/>
              <a:p>
                <a:pPr algn="ctr"/>
                <a:r>
                  <a:rPr lang="fr-FR" sz="2300" b="1" dirty="0">
                    <a:latin typeface="Verdana" panose="020B0604030504040204" pitchFamily="34" charset="0"/>
                    <a:ea typeface="Verdana" panose="020B0604030504040204" pitchFamily="34" charset="0"/>
                    <a:cs typeface="+mj-cs"/>
                  </a:rPr>
                  <a:t>La préparation</a:t>
                </a:r>
              </a:p>
            </p:txBody>
          </p:sp>
          <p:sp>
            <p:nvSpPr>
              <p:cNvPr id="16" name="Rectangle 15">
                <a:extLst>
                  <a:ext uri="{FF2B5EF4-FFF2-40B4-BE49-F238E27FC236}">
                    <a16:creationId xmlns:a16="http://schemas.microsoft.com/office/drawing/2014/main" id="{642FED21-B0CE-E843-8EF9-94E455C5724F}"/>
                  </a:ext>
                </a:extLst>
              </p:cNvPr>
              <p:cNvSpPr/>
              <p:nvPr/>
            </p:nvSpPr>
            <p:spPr>
              <a:xfrm>
                <a:off x="2926080" y="4247704"/>
                <a:ext cx="193230" cy="233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rgbClr val="FF0000"/>
                    </a:solidFill>
                  </a:rPr>
                  <a:t>1</a:t>
                </a:r>
              </a:p>
            </p:txBody>
          </p:sp>
          <p:sp>
            <p:nvSpPr>
              <p:cNvPr id="17" name="Rectangle 16">
                <a:extLst>
                  <a:ext uri="{FF2B5EF4-FFF2-40B4-BE49-F238E27FC236}">
                    <a16:creationId xmlns:a16="http://schemas.microsoft.com/office/drawing/2014/main" id="{F79FBB16-6794-BAD2-89EE-1611BAFDF05B}"/>
                  </a:ext>
                </a:extLst>
              </p:cNvPr>
              <p:cNvSpPr/>
              <p:nvPr/>
            </p:nvSpPr>
            <p:spPr>
              <a:xfrm>
                <a:off x="3556428" y="3810450"/>
                <a:ext cx="193230" cy="233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rgbClr val="FF0000"/>
                    </a:solidFill>
                  </a:rPr>
                  <a:t>2</a:t>
                </a:r>
              </a:p>
            </p:txBody>
          </p:sp>
          <p:sp>
            <p:nvSpPr>
              <p:cNvPr id="18" name="Rectangle 17">
                <a:extLst>
                  <a:ext uri="{FF2B5EF4-FFF2-40B4-BE49-F238E27FC236}">
                    <a16:creationId xmlns:a16="http://schemas.microsoft.com/office/drawing/2014/main" id="{7F6C43DC-8F42-A9D0-584F-2947BFEAF6E8}"/>
                  </a:ext>
                </a:extLst>
              </p:cNvPr>
              <p:cNvSpPr/>
              <p:nvPr/>
            </p:nvSpPr>
            <p:spPr>
              <a:xfrm>
                <a:off x="4426500" y="3347144"/>
                <a:ext cx="193230" cy="233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rgbClr val="FF0000"/>
                    </a:solidFill>
                  </a:rPr>
                  <a:t>3</a:t>
                </a:r>
              </a:p>
            </p:txBody>
          </p:sp>
          <p:sp>
            <p:nvSpPr>
              <p:cNvPr id="19" name="ZoneTexte 18">
                <a:extLst>
                  <a:ext uri="{FF2B5EF4-FFF2-40B4-BE49-F238E27FC236}">
                    <a16:creationId xmlns:a16="http://schemas.microsoft.com/office/drawing/2014/main" id="{B328D7BE-3C5E-9E80-886D-D7BB17BEA4F2}"/>
                  </a:ext>
                </a:extLst>
              </p:cNvPr>
              <p:cNvSpPr txBox="1"/>
              <p:nvPr/>
            </p:nvSpPr>
            <p:spPr>
              <a:xfrm>
                <a:off x="6033873" y="4247704"/>
                <a:ext cx="2771335" cy="461665"/>
              </a:xfrm>
              <a:prstGeom prst="rect">
                <a:avLst/>
              </a:prstGeom>
              <a:noFill/>
            </p:spPr>
            <p:txBody>
              <a:bodyPr wrap="square" rtlCol="0">
                <a:spAutoFit/>
              </a:bodyPr>
              <a:lstStyle/>
              <a:p>
                <a:pPr algn="ctr"/>
                <a:r>
                  <a:rPr lang="fr-FR" sz="2300" b="1" dirty="0">
                    <a:solidFill>
                      <a:schemeClr val="bg1"/>
                    </a:solidFill>
                    <a:latin typeface="Verdana" panose="020B0604030504040204" pitchFamily="34" charset="0"/>
                    <a:ea typeface="Verdana" panose="020B0604030504040204" pitchFamily="34" charset="0"/>
                    <a:cs typeface="+mj-cs"/>
                  </a:rPr>
                  <a:t>La négociation</a:t>
                </a:r>
              </a:p>
            </p:txBody>
          </p:sp>
          <p:sp>
            <p:nvSpPr>
              <p:cNvPr id="20" name="ZoneTexte 19">
                <a:extLst>
                  <a:ext uri="{FF2B5EF4-FFF2-40B4-BE49-F238E27FC236}">
                    <a16:creationId xmlns:a16="http://schemas.microsoft.com/office/drawing/2014/main" id="{173F1AC4-E27C-EC00-88A8-4ACB29FA3289}"/>
                  </a:ext>
                </a:extLst>
              </p:cNvPr>
              <p:cNvSpPr txBox="1"/>
              <p:nvPr/>
            </p:nvSpPr>
            <p:spPr>
              <a:xfrm>
                <a:off x="6697847" y="3797424"/>
                <a:ext cx="2771335" cy="461665"/>
              </a:xfrm>
              <a:prstGeom prst="rect">
                <a:avLst/>
              </a:prstGeom>
              <a:noFill/>
            </p:spPr>
            <p:txBody>
              <a:bodyPr wrap="square" rtlCol="0">
                <a:spAutoFit/>
              </a:bodyPr>
              <a:lstStyle/>
              <a:p>
                <a:pPr algn="ctr"/>
                <a:r>
                  <a:rPr lang="fr-FR" sz="2300" b="1" dirty="0">
                    <a:solidFill>
                      <a:schemeClr val="bg1"/>
                    </a:solidFill>
                    <a:latin typeface="Verdana" panose="020B0604030504040204" pitchFamily="34" charset="0"/>
                    <a:ea typeface="Verdana" panose="020B0604030504040204" pitchFamily="34" charset="0"/>
                    <a:cs typeface="+mj-cs"/>
                  </a:rPr>
                  <a:t>La conciliation</a:t>
                </a:r>
              </a:p>
            </p:txBody>
          </p:sp>
          <p:sp>
            <p:nvSpPr>
              <p:cNvPr id="21" name="ZoneTexte 20">
                <a:extLst>
                  <a:ext uri="{FF2B5EF4-FFF2-40B4-BE49-F238E27FC236}">
                    <a16:creationId xmlns:a16="http://schemas.microsoft.com/office/drawing/2014/main" id="{F923B027-568F-2D36-9B61-608E1B223FA8}"/>
                  </a:ext>
                </a:extLst>
              </p:cNvPr>
              <p:cNvSpPr txBox="1"/>
              <p:nvPr/>
            </p:nvSpPr>
            <p:spPr>
              <a:xfrm>
                <a:off x="7605206" y="3347144"/>
                <a:ext cx="3758419" cy="446276"/>
              </a:xfrm>
              <a:prstGeom prst="rect">
                <a:avLst/>
              </a:prstGeom>
              <a:noFill/>
            </p:spPr>
            <p:txBody>
              <a:bodyPr wrap="square" rtlCol="0">
                <a:spAutoFit/>
              </a:bodyPr>
              <a:lstStyle/>
              <a:p>
                <a:pPr algn="ctr"/>
                <a:r>
                  <a:rPr lang="fr-FR" sz="2300" b="1" dirty="0">
                    <a:solidFill>
                      <a:schemeClr val="bg1"/>
                    </a:solidFill>
                    <a:latin typeface="Verdana" panose="020B0604030504040204" pitchFamily="34" charset="0"/>
                    <a:ea typeface="Verdana" panose="020B0604030504040204" pitchFamily="34" charset="0"/>
                    <a:cs typeface="+mj-cs"/>
                  </a:rPr>
                  <a:t>La recommandation</a:t>
                </a:r>
              </a:p>
            </p:txBody>
          </p:sp>
          <p:cxnSp>
            <p:nvCxnSpPr>
              <p:cNvPr id="22" name="Connecteur droit avec flèche 21">
                <a:extLst>
                  <a:ext uri="{FF2B5EF4-FFF2-40B4-BE49-F238E27FC236}">
                    <a16:creationId xmlns:a16="http://schemas.microsoft.com/office/drawing/2014/main" id="{936913AF-FB67-A3EF-BEFB-9FB1043C7944}"/>
                  </a:ext>
                </a:extLst>
              </p:cNvPr>
              <p:cNvCxnSpPr>
                <a:cxnSpLocks/>
              </p:cNvCxnSpPr>
              <p:nvPr/>
            </p:nvCxnSpPr>
            <p:spPr>
              <a:xfrm>
                <a:off x="4229985" y="4043611"/>
                <a:ext cx="264875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FEF9F8DD-7F08-2EE4-BE57-F7645A474E0D}"/>
                  </a:ext>
                </a:extLst>
              </p:cNvPr>
              <p:cNvCxnSpPr>
                <a:cxnSpLocks/>
              </p:cNvCxnSpPr>
              <p:nvPr/>
            </p:nvCxnSpPr>
            <p:spPr>
              <a:xfrm>
                <a:off x="5163136" y="3580305"/>
                <a:ext cx="264875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CCF75E86-E468-FA69-A656-C0FB01AFD408}"/>
                  </a:ext>
                </a:extLst>
              </p:cNvPr>
              <p:cNvCxnSpPr>
                <a:cxnSpLocks/>
              </p:cNvCxnSpPr>
              <p:nvPr/>
            </p:nvCxnSpPr>
            <p:spPr>
              <a:xfrm>
                <a:off x="3585616" y="4480882"/>
                <a:ext cx="2648756" cy="0"/>
              </a:xfrm>
              <a:prstGeom prst="straightConnector1">
                <a:avLst/>
              </a:prstGeom>
              <a:ln w="57150">
                <a:solidFill>
                  <a:srgbClr val="CA7434"/>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7757F171-5D24-E2E3-C29D-75CABFF7C7CA}"/>
                  </a:ext>
                </a:extLst>
              </p:cNvPr>
              <p:cNvCxnSpPr>
                <a:cxnSpLocks/>
              </p:cNvCxnSpPr>
              <p:nvPr/>
            </p:nvCxnSpPr>
            <p:spPr>
              <a:xfrm>
                <a:off x="4290537" y="4043611"/>
                <a:ext cx="2648756" cy="0"/>
              </a:xfrm>
              <a:prstGeom prst="straightConnector1">
                <a:avLst/>
              </a:prstGeom>
              <a:ln w="57150">
                <a:solidFill>
                  <a:srgbClr val="CA7434"/>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a:extLst>
                  <a:ext uri="{FF2B5EF4-FFF2-40B4-BE49-F238E27FC236}">
                    <a16:creationId xmlns:a16="http://schemas.microsoft.com/office/drawing/2014/main" id="{5047D518-EA2B-DEFE-0389-D7702E4C0DB9}"/>
                  </a:ext>
                </a:extLst>
              </p:cNvPr>
              <p:cNvCxnSpPr>
                <a:cxnSpLocks/>
              </p:cNvCxnSpPr>
              <p:nvPr/>
            </p:nvCxnSpPr>
            <p:spPr>
              <a:xfrm>
                <a:off x="5223688" y="3580305"/>
                <a:ext cx="2648756" cy="0"/>
              </a:xfrm>
              <a:prstGeom prst="straightConnector1">
                <a:avLst/>
              </a:prstGeom>
              <a:ln w="57150">
                <a:solidFill>
                  <a:srgbClr val="CA7434"/>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9" name="ZoneTexte 28">
            <a:extLst>
              <a:ext uri="{FF2B5EF4-FFF2-40B4-BE49-F238E27FC236}">
                <a16:creationId xmlns:a16="http://schemas.microsoft.com/office/drawing/2014/main" id="{4C796354-6A68-EC57-4D33-2D2E192140CE}"/>
              </a:ext>
            </a:extLst>
          </p:cNvPr>
          <p:cNvSpPr txBox="1"/>
          <p:nvPr/>
        </p:nvSpPr>
        <p:spPr>
          <a:xfrm>
            <a:off x="420673" y="1026990"/>
            <a:ext cx="10893156"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Q12-2: Quelle est la procédure de résolution du conflit collectif ?</a:t>
            </a:r>
          </a:p>
        </p:txBody>
      </p:sp>
    </p:spTree>
    <p:extLst>
      <p:ext uri="{BB962C8B-B14F-4D97-AF65-F5344CB8AC3E}">
        <p14:creationId xmlns:p14="http://schemas.microsoft.com/office/powerpoint/2010/main" val="111807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591159"/>
            <a:ext cx="12192000" cy="6428068"/>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10938"/>
            <a:ext cx="12192000" cy="16391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160" y="52498"/>
            <a:ext cx="299067" cy="342132"/>
          </a:xfrm>
          <a:prstGeom prst="rect">
            <a:avLst/>
          </a:prstGeom>
        </p:spPr>
      </p:pic>
      <p:sp>
        <p:nvSpPr>
          <p:cNvPr id="26" name="Rectangle 25"/>
          <p:cNvSpPr/>
          <p:nvPr/>
        </p:nvSpPr>
        <p:spPr>
          <a:xfrm>
            <a:off x="0" y="566497"/>
            <a:ext cx="12192000" cy="10245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35" name="Groupe 34">
            <a:extLst>
              <a:ext uri="{FF2B5EF4-FFF2-40B4-BE49-F238E27FC236}">
                <a16:creationId xmlns:a16="http://schemas.microsoft.com/office/drawing/2014/main" id="{EAF56A05-4056-4935-D830-858005715633}"/>
              </a:ext>
            </a:extLst>
          </p:cNvPr>
          <p:cNvGrpSpPr/>
          <p:nvPr/>
        </p:nvGrpSpPr>
        <p:grpSpPr>
          <a:xfrm>
            <a:off x="619371" y="1448725"/>
            <a:ext cx="10792716" cy="5397391"/>
            <a:chOff x="-318452" y="1357557"/>
            <a:chExt cx="10792716" cy="5397391"/>
          </a:xfrm>
        </p:grpSpPr>
        <p:sp>
          <p:nvSpPr>
            <p:cNvPr id="36" name="Ellipse 35">
              <a:extLst>
                <a:ext uri="{FF2B5EF4-FFF2-40B4-BE49-F238E27FC236}">
                  <a16:creationId xmlns:a16="http://schemas.microsoft.com/office/drawing/2014/main" id="{45AB3D60-EE0E-9328-BE0F-914E52A95D69}"/>
                </a:ext>
              </a:extLst>
            </p:cNvPr>
            <p:cNvSpPr/>
            <p:nvPr/>
          </p:nvSpPr>
          <p:spPr>
            <a:xfrm>
              <a:off x="-315828" y="2509793"/>
              <a:ext cx="1908381" cy="1094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Rep.</a:t>
              </a:r>
            </a:p>
            <a:p>
              <a:pPr algn="ctr"/>
              <a:r>
                <a:rPr lang="fr-FR" sz="2000" b="1" dirty="0"/>
                <a:t>Syndicaux</a:t>
              </a:r>
            </a:p>
          </p:txBody>
        </p:sp>
        <p:sp>
          <p:nvSpPr>
            <p:cNvPr id="37" name="Flèche droite 6">
              <a:extLst>
                <a:ext uri="{FF2B5EF4-FFF2-40B4-BE49-F238E27FC236}">
                  <a16:creationId xmlns:a16="http://schemas.microsoft.com/office/drawing/2014/main" id="{CC6632FB-EBA0-7CCA-98F8-3753CD826B8A}"/>
                </a:ext>
              </a:extLst>
            </p:cNvPr>
            <p:cNvSpPr/>
            <p:nvPr/>
          </p:nvSpPr>
          <p:spPr>
            <a:xfrm flipV="1">
              <a:off x="1631778" y="3033851"/>
              <a:ext cx="605726" cy="46305"/>
            </a:xfrm>
            <a:prstGeom prst="rightArrow">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8" name="Rectangle 37">
              <a:extLst>
                <a:ext uri="{FF2B5EF4-FFF2-40B4-BE49-F238E27FC236}">
                  <a16:creationId xmlns:a16="http://schemas.microsoft.com/office/drawing/2014/main" id="{E5FB377B-2509-158E-5DD4-56AB7CC27A77}"/>
                </a:ext>
              </a:extLst>
            </p:cNvPr>
            <p:cNvSpPr/>
            <p:nvPr/>
          </p:nvSpPr>
          <p:spPr>
            <a:xfrm>
              <a:off x="2284067" y="2446552"/>
              <a:ext cx="2471289" cy="12672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Cahier de revendications</a:t>
              </a:r>
            </a:p>
          </p:txBody>
        </p:sp>
        <p:sp>
          <p:nvSpPr>
            <p:cNvPr id="39" name="Flèche droite 7">
              <a:extLst>
                <a:ext uri="{FF2B5EF4-FFF2-40B4-BE49-F238E27FC236}">
                  <a16:creationId xmlns:a16="http://schemas.microsoft.com/office/drawing/2014/main" id="{CA456108-399E-702B-2185-4B0BBC0874C1}"/>
                </a:ext>
              </a:extLst>
            </p:cNvPr>
            <p:cNvSpPr/>
            <p:nvPr/>
          </p:nvSpPr>
          <p:spPr>
            <a:xfrm flipV="1">
              <a:off x="4801920" y="3033851"/>
              <a:ext cx="605726" cy="46305"/>
            </a:xfrm>
            <a:prstGeom prst="rightArrow">
              <a:avLst/>
            </a:pr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0" name="Ellipse 39">
              <a:extLst>
                <a:ext uri="{FF2B5EF4-FFF2-40B4-BE49-F238E27FC236}">
                  <a16:creationId xmlns:a16="http://schemas.microsoft.com/office/drawing/2014/main" id="{7E375E7B-5C29-ACD6-95E9-1464E4ED4AB6}"/>
                </a:ext>
              </a:extLst>
            </p:cNvPr>
            <p:cNvSpPr/>
            <p:nvPr/>
          </p:nvSpPr>
          <p:spPr>
            <a:xfrm>
              <a:off x="5454209" y="2502823"/>
              <a:ext cx="2022378" cy="11083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Emplo-</a:t>
              </a:r>
            </a:p>
            <a:p>
              <a:pPr algn="ctr"/>
              <a:r>
                <a:rPr lang="fr-FR" sz="2000" b="1" dirty="0" err="1"/>
                <a:t>yeur</a:t>
              </a:r>
              <a:endParaRPr lang="fr-FR" sz="2000" b="1" dirty="0"/>
            </a:p>
          </p:txBody>
        </p:sp>
        <p:cxnSp>
          <p:nvCxnSpPr>
            <p:cNvPr id="41" name="Connecteur droit 40">
              <a:extLst>
                <a:ext uri="{FF2B5EF4-FFF2-40B4-BE49-F238E27FC236}">
                  <a16:creationId xmlns:a16="http://schemas.microsoft.com/office/drawing/2014/main" id="{42AEC35D-FB96-A3E1-A954-CBD83DCF008E}"/>
                </a:ext>
              </a:extLst>
            </p:cNvPr>
            <p:cNvCxnSpPr/>
            <p:nvPr/>
          </p:nvCxnSpPr>
          <p:spPr>
            <a:xfrm flipV="1">
              <a:off x="4516650" y="3681613"/>
              <a:ext cx="1710905" cy="1068640"/>
            </a:xfrm>
            <a:prstGeom prst="line">
              <a:avLst/>
            </a:prstGeom>
            <a:ln w="76200">
              <a:solidFill>
                <a:srgbClr val="996633"/>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6D671C8F-0530-E937-5E7D-0C4615D2D607}"/>
                </a:ext>
              </a:extLst>
            </p:cNvPr>
            <p:cNvCxnSpPr/>
            <p:nvPr/>
          </p:nvCxnSpPr>
          <p:spPr>
            <a:xfrm flipH="1" flipV="1">
              <a:off x="587207" y="3647286"/>
              <a:ext cx="1789980" cy="1138098"/>
            </a:xfrm>
            <a:prstGeom prst="line">
              <a:avLst/>
            </a:prstGeom>
            <a:ln w="76200">
              <a:solidFill>
                <a:srgbClr val="996633"/>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3" name="Ellipse 42">
              <a:extLst>
                <a:ext uri="{FF2B5EF4-FFF2-40B4-BE49-F238E27FC236}">
                  <a16:creationId xmlns:a16="http://schemas.microsoft.com/office/drawing/2014/main" id="{CBC2D4C7-DEBF-E6B4-B6E0-46763E74ED3B}"/>
                </a:ext>
              </a:extLst>
            </p:cNvPr>
            <p:cNvSpPr/>
            <p:nvPr/>
          </p:nvSpPr>
          <p:spPr>
            <a:xfrm>
              <a:off x="2446698" y="4302555"/>
              <a:ext cx="2022378" cy="10885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Négo-</a:t>
              </a:r>
            </a:p>
            <a:p>
              <a:pPr algn="ctr"/>
              <a:r>
                <a:rPr lang="fr-FR" sz="2800" b="1" dirty="0"/>
                <a:t>ciation</a:t>
              </a:r>
            </a:p>
          </p:txBody>
        </p:sp>
        <p:cxnSp>
          <p:nvCxnSpPr>
            <p:cNvPr id="44" name="Connecteur droit avec flèche 43">
              <a:extLst>
                <a:ext uri="{FF2B5EF4-FFF2-40B4-BE49-F238E27FC236}">
                  <a16:creationId xmlns:a16="http://schemas.microsoft.com/office/drawing/2014/main" id="{AE8D92D5-D15E-B8FC-4D5A-D14E5DC8559B}"/>
                </a:ext>
              </a:extLst>
            </p:cNvPr>
            <p:cNvCxnSpPr/>
            <p:nvPr/>
          </p:nvCxnSpPr>
          <p:spPr>
            <a:xfrm flipV="1">
              <a:off x="3491217" y="3729579"/>
              <a:ext cx="1" cy="577969"/>
            </a:xfrm>
            <a:prstGeom prst="straightConnector1">
              <a:avLst/>
            </a:prstGeom>
            <a:ln w="762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E7FB4665-D27C-2FFE-E042-4F815989268D}"/>
                </a:ext>
              </a:extLst>
            </p:cNvPr>
            <p:cNvCxnSpPr/>
            <p:nvPr/>
          </p:nvCxnSpPr>
          <p:spPr>
            <a:xfrm flipV="1">
              <a:off x="6454799" y="2040276"/>
              <a:ext cx="565" cy="46254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necteur droit avec flèche 45">
              <a:extLst>
                <a:ext uri="{FF2B5EF4-FFF2-40B4-BE49-F238E27FC236}">
                  <a16:creationId xmlns:a16="http://schemas.microsoft.com/office/drawing/2014/main" id="{049DACF1-9B5E-D1D6-1086-540E75C5D042}"/>
                </a:ext>
              </a:extLst>
            </p:cNvPr>
            <p:cNvCxnSpPr/>
            <p:nvPr/>
          </p:nvCxnSpPr>
          <p:spPr>
            <a:xfrm flipH="1" flipV="1">
              <a:off x="4058654" y="2049326"/>
              <a:ext cx="2434793" cy="478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86FD7181-5C21-BF59-A883-E191A8D0132B}"/>
                </a:ext>
              </a:extLst>
            </p:cNvPr>
            <p:cNvSpPr txBox="1"/>
            <p:nvPr/>
          </p:nvSpPr>
          <p:spPr>
            <a:xfrm>
              <a:off x="3098106" y="1357557"/>
              <a:ext cx="1140246" cy="529925"/>
            </a:xfrm>
            <a:prstGeom prst="rect">
              <a:avLst/>
            </a:prstGeom>
            <a:noFill/>
          </p:spPr>
          <p:txBody>
            <a:bodyPr wrap="square" rtlCol="0">
              <a:spAutoFit/>
            </a:bodyPr>
            <a:lstStyle/>
            <a:p>
              <a:r>
                <a:rPr lang="fr-FR" sz="2800" b="1" dirty="0">
                  <a:solidFill>
                    <a:schemeClr val="bg1"/>
                  </a:solidFill>
                </a:rPr>
                <a:t>Grève</a:t>
              </a:r>
            </a:p>
          </p:txBody>
        </p:sp>
        <p:cxnSp>
          <p:nvCxnSpPr>
            <p:cNvPr id="48" name="Connecteur droit 47">
              <a:extLst>
                <a:ext uri="{FF2B5EF4-FFF2-40B4-BE49-F238E27FC236}">
                  <a16:creationId xmlns:a16="http://schemas.microsoft.com/office/drawing/2014/main" id="{B6CC6BD9-003D-1A07-B32D-A996061145DF}"/>
                </a:ext>
              </a:extLst>
            </p:cNvPr>
            <p:cNvCxnSpPr/>
            <p:nvPr/>
          </p:nvCxnSpPr>
          <p:spPr>
            <a:xfrm flipV="1">
              <a:off x="563971" y="1578761"/>
              <a:ext cx="0" cy="9134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B196941C-0ABC-9422-2A43-2A43DA8B6495}"/>
                </a:ext>
              </a:extLst>
            </p:cNvPr>
            <p:cNvCxnSpPr/>
            <p:nvPr/>
          </p:nvCxnSpPr>
          <p:spPr>
            <a:xfrm>
              <a:off x="540010" y="1592616"/>
              <a:ext cx="2625533" cy="2325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9899404B-2318-C3E9-2828-D341C334D8CD}"/>
                </a:ext>
              </a:extLst>
            </p:cNvPr>
            <p:cNvSpPr txBox="1"/>
            <p:nvPr/>
          </p:nvSpPr>
          <p:spPr>
            <a:xfrm>
              <a:off x="3103086" y="1769243"/>
              <a:ext cx="1140246" cy="529925"/>
            </a:xfrm>
            <a:prstGeom prst="rect">
              <a:avLst/>
            </a:prstGeom>
            <a:noFill/>
          </p:spPr>
          <p:txBody>
            <a:bodyPr wrap="square" rtlCol="0">
              <a:spAutoFit/>
            </a:bodyPr>
            <a:lstStyle/>
            <a:p>
              <a:r>
                <a:rPr lang="fr-FR" sz="2800" b="1" dirty="0">
                  <a:solidFill>
                    <a:schemeClr val="bg1"/>
                  </a:solidFill>
                </a:rPr>
                <a:t>Refus</a:t>
              </a:r>
            </a:p>
          </p:txBody>
        </p:sp>
        <p:cxnSp>
          <p:nvCxnSpPr>
            <p:cNvPr id="51" name="Connecteur droit 50">
              <a:extLst>
                <a:ext uri="{FF2B5EF4-FFF2-40B4-BE49-F238E27FC236}">
                  <a16:creationId xmlns:a16="http://schemas.microsoft.com/office/drawing/2014/main" id="{DE5ED0DF-4687-445B-5F92-7DD6F20BB2CA}"/>
                </a:ext>
              </a:extLst>
            </p:cNvPr>
            <p:cNvCxnSpPr/>
            <p:nvPr/>
          </p:nvCxnSpPr>
          <p:spPr>
            <a:xfrm flipH="1">
              <a:off x="2806350" y="5391098"/>
              <a:ext cx="505364" cy="510049"/>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2" name="Connecteur droit 51">
              <a:extLst>
                <a:ext uri="{FF2B5EF4-FFF2-40B4-BE49-F238E27FC236}">
                  <a16:creationId xmlns:a16="http://schemas.microsoft.com/office/drawing/2014/main" id="{FCA5BB63-04F6-15FF-813A-15764EB4B1D5}"/>
                </a:ext>
              </a:extLst>
            </p:cNvPr>
            <p:cNvCxnSpPr/>
            <p:nvPr/>
          </p:nvCxnSpPr>
          <p:spPr>
            <a:xfrm flipH="1" flipV="1">
              <a:off x="3761487" y="5369798"/>
              <a:ext cx="454240" cy="51564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a16="http://schemas.microsoft.com/office/drawing/2014/main" id="{EABFFF04-28B1-F0BD-FB1E-265ACEC56C07}"/>
                </a:ext>
              </a:extLst>
            </p:cNvPr>
            <p:cNvSpPr txBox="1"/>
            <p:nvPr/>
          </p:nvSpPr>
          <p:spPr>
            <a:xfrm>
              <a:off x="974840" y="5883519"/>
              <a:ext cx="1831511" cy="841645"/>
            </a:xfrm>
            <a:prstGeom prst="rect">
              <a:avLst/>
            </a:prstGeom>
            <a:noFill/>
            <a:ln w="19050">
              <a:solidFill>
                <a:srgbClr val="FFFF00"/>
              </a:solidFill>
            </a:ln>
          </p:spPr>
          <p:txBody>
            <a:bodyPr wrap="square" rtlCol="0">
              <a:spAutoFit/>
            </a:bodyPr>
            <a:lstStyle/>
            <a:p>
              <a:pPr algn="ctr"/>
              <a:r>
                <a:rPr lang="fr-FR" sz="2400" b="1" dirty="0">
                  <a:solidFill>
                    <a:schemeClr val="bg1"/>
                  </a:solidFill>
                </a:rPr>
                <a:t>Compromis</a:t>
              </a:r>
            </a:p>
            <a:p>
              <a:pPr algn="ctr"/>
              <a:r>
                <a:rPr lang="fr-FR" sz="2400" b="1" dirty="0">
                  <a:solidFill>
                    <a:schemeClr val="bg1"/>
                  </a:solidFill>
                </a:rPr>
                <a:t>Accord</a:t>
              </a:r>
            </a:p>
          </p:txBody>
        </p:sp>
        <p:sp>
          <p:nvSpPr>
            <p:cNvPr id="54" name="ZoneTexte 53">
              <a:extLst>
                <a:ext uri="{FF2B5EF4-FFF2-40B4-BE49-F238E27FC236}">
                  <a16:creationId xmlns:a16="http://schemas.microsoft.com/office/drawing/2014/main" id="{C76C35C8-4C60-2484-10E9-A07626533150}"/>
                </a:ext>
              </a:extLst>
            </p:cNvPr>
            <p:cNvSpPr txBox="1"/>
            <p:nvPr/>
          </p:nvSpPr>
          <p:spPr>
            <a:xfrm>
              <a:off x="4160866" y="5882377"/>
              <a:ext cx="1831511" cy="841645"/>
            </a:xfrm>
            <a:prstGeom prst="rect">
              <a:avLst/>
            </a:prstGeom>
            <a:noFill/>
            <a:ln w="19050">
              <a:solidFill>
                <a:srgbClr val="FFFF00"/>
              </a:solidFill>
            </a:ln>
          </p:spPr>
          <p:txBody>
            <a:bodyPr wrap="square" rtlCol="0">
              <a:spAutoFit/>
            </a:bodyPr>
            <a:lstStyle/>
            <a:p>
              <a:pPr algn="ctr"/>
              <a:r>
                <a:rPr lang="fr-FR" sz="2400" b="1" dirty="0">
                  <a:solidFill>
                    <a:schemeClr val="bg1"/>
                  </a:solidFill>
                </a:rPr>
                <a:t>Désaccord</a:t>
              </a:r>
            </a:p>
            <a:p>
              <a:pPr algn="ctr"/>
              <a:r>
                <a:rPr lang="fr-FR" sz="2400" b="1" dirty="0">
                  <a:solidFill>
                    <a:schemeClr val="bg1"/>
                  </a:solidFill>
                </a:rPr>
                <a:t>Echec</a:t>
              </a:r>
            </a:p>
          </p:txBody>
        </p:sp>
        <p:sp>
          <p:nvSpPr>
            <p:cNvPr id="55" name="ZoneTexte 54">
              <a:extLst>
                <a:ext uri="{FF2B5EF4-FFF2-40B4-BE49-F238E27FC236}">
                  <a16:creationId xmlns:a16="http://schemas.microsoft.com/office/drawing/2014/main" id="{B1BAFB56-5758-92AE-67EB-8FABB0F79DFC}"/>
                </a:ext>
              </a:extLst>
            </p:cNvPr>
            <p:cNvSpPr txBox="1"/>
            <p:nvPr/>
          </p:nvSpPr>
          <p:spPr>
            <a:xfrm>
              <a:off x="439012" y="6069408"/>
              <a:ext cx="676144" cy="467581"/>
            </a:xfrm>
            <a:prstGeom prst="rect">
              <a:avLst/>
            </a:prstGeom>
            <a:noFill/>
          </p:spPr>
          <p:txBody>
            <a:bodyPr wrap="square" rtlCol="0">
              <a:spAutoFit/>
            </a:bodyPr>
            <a:lstStyle/>
            <a:p>
              <a:r>
                <a:rPr lang="fr-FR" sz="2400" dirty="0">
                  <a:solidFill>
                    <a:srgbClr val="FFFF00"/>
                  </a:solidFill>
                </a:rPr>
                <a:t>OK</a:t>
              </a:r>
            </a:p>
          </p:txBody>
        </p:sp>
        <p:sp>
          <p:nvSpPr>
            <p:cNvPr id="56" name="ZoneTexte 55">
              <a:extLst>
                <a:ext uri="{FF2B5EF4-FFF2-40B4-BE49-F238E27FC236}">
                  <a16:creationId xmlns:a16="http://schemas.microsoft.com/office/drawing/2014/main" id="{BB4C5155-0647-B57D-0C61-3E7400F9CE51}"/>
                </a:ext>
              </a:extLst>
            </p:cNvPr>
            <p:cNvSpPr txBox="1"/>
            <p:nvPr/>
          </p:nvSpPr>
          <p:spPr>
            <a:xfrm rot="19658240">
              <a:off x="5093002" y="3962313"/>
              <a:ext cx="2058043" cy="1692771"/>
            </a:xfrm>
            <a:prstGeom prst="rect">
              <a:avLst/>
            </a:prstGeom>
            <a:noFill/>
          </p:spPr>
          <p:txBody>
            <a:bodyPr wrap="square" rtlCol="0">
              <a:spAutoFit/>
            </a:bodyPr>
            <a:lstStyle/>
            <a:p>
              <a:r>
                <a:rPr lang="fr-FR" sz="2400" b="1" dirty="0">
                  <a:solidFill>
                    <a:schemeClr val="bg1"/>
                  </a:solidFill>
                </a:rPr>
                <a:t>Délai de 7 jrs</a:t>
              </a:r>
            </a:p>
            <a:p>
              <a:r>
                <a:rPr lang="fr-FR" sz="2000" b="1" dirty="0">
                  <a:solidFill>
                    <a:schemeClr val="bg1"/>
                  </a:solidFill>
                </a:rPr>
                <a:t>En cas d’empêchement, le signaler 24h avant la négo.</a:t>
              </a:r>
            </a:p>
          </p:txBody>
        </p:sp>
        <p:cxnSp>
          <p:nvCxnSpPr>
            <p:cNvPr id="57" name="Connecteur droit avec flèche 56">
              <a:extLst>
                <a:ext uri="{FF2B5EF4-FFF2-40B4-BE49-F238E27FC236}">
                  <a16:creationId xmlns:a16="http://schemas.microsoft.com/office/drawing/2014/main" id="{0500EF11-9E18-0D80-FF35-0F71CA13AE7D}"/>
                </a:ext>
              </a:extLst>
            </p:cNvPr>
            <p:cNvCxnSpPr/>
            <p:nvPr/>
          </p:nvCxnSpPr>
          <p:spPr>
            <a:xfrm flipV="1">
              <a:off x="5992377" y="6302866"/>
              <a:ext cx="1002144" cy="2336"/>
            </a:xfrm>
            <a:prstGeom prst="straightConnector1">
              <a:avLst/>
            </a:prstGeom>
            <a:ln w="76200">
              <a:solidFill>
                <a:srgbClr val="996633"/>
              </a:solidFill>
              <a:tailEnd type="triangle"/>
            </a:ln>
          </p:spPr>
          <p:style>
            <a:lnRef idx="1">
              <a:schemeClr val="accent1"/>
            </a:lnRef>
            <a:fillRef idx="0">
              <a:schemeClr val="accent1"/>
            </a:fillRef>
            <a:effectRef idx="0">
              <a:schemeClr val="accent1"/>
            </a:effectRef>
            <a:fontRef idx="minor">
              <a:schemeClr val="tx1"/>
            </a:fontRef>
          </p:style>
        </p:cxnSp>
        <p:sp>
          <p:nvSpPr>
            <p:cNvPr id="58" name="Ellipse 57">
              <a:extLst>
                <a:ext uri="{FF2B5EF4-FFF2-40B4-BE49-F238E27FC236}">
                  <a16:creationId xmlns:a16="http://schemas.microsoft.com/office/drawing/2014/main" id="{3B54137B-9B71-4628-DF4C-9DD785FCD3FD}"/>
                </a:ext>
              </a:extLst>
            </p:cNvPr>
            <p:cNvSpPr/>
            <p:nvPr/>
          </p:nvSpPr>
          <p:spPr>
            <a:xfrm>
              <a:off x="8451886" y="5646123"/>
              <a:ext cx="2022378" cy="11085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Autorit</a:t>
              </a:r>
              <a:r>
                <a:rPr lang="fr-FR" sz="2800" b="1" dirty="0"/>
                <a:t>é</a:t>
              </a:r>
            </a:p>
            <a:p>
              <a:pPr algn="ctr"/>
              <a:r>
                <a:rPr lang="fr-FR" sz="2400" b="1" dirty="0"/>
                <a:t>Comp.</a:t>
              </a:r>
            </a:p>
          </p:txBody>
        </p:sp>
        <p:sp>
          <p:nvSpPr>
            <p:cNvPr id="59" name="ZoneTexte 58">
              <a:extLst>
                <a:ext uri="{FF2B5EF4-FFF2-40B4-BE49-F238E27FC236}">
                  <a16:creationId xmlns:a16="http://schemas.microsoft.com/office/drawing/2014/main" id="{3819CA6C-6797-3DF7-1A61-1389CDB2CC91}"/>
                </a:ext>
              </a:extLst>
            </p:cNvPr>
            <p:cNvSpPr txBox="1"/>
            <p:nvPr/>
          </p:nvSpPr>
          <p:spPr>
            <a:xfrm>
              <a:off x="7226373" y="6069076"/>
              <a:ext cx="1209441" cy="467581"/>
            </a:xfrm>
            <a:prstGeom prst="rect">
              <a:avLst/>
            </a:prstGeom>
            <a:noFill/>
          </p:spPr>
          <p:txBody>
            <a:bodyPr wrap="square" rtlCol="0">
              <a:spAutoFit/>
            </a:bodyPr>
            <a:lstStyle/>
            <a:p>
              <a:r>
                <a:rPr lang="fr-FR" sz="2400" b="1" dirty="0">
                  <a:solidFill>
                    <a:srgbClr val="FFFF00"/>
                  </a:solidFill>
                </a:rPr>
                <a:t>Saisine</a:t>
              </a:r>
            </a:p>
          </p:txBody>
        </p:sp>
        <p:sp>
          <p:nvSpPr>
            <p:cNvPr id="60" name="ZoneTexte 59">
              <a:extLst>
                <a:ext uri="{FF2B5EF4-FFF2-40B4-BE49-F238E27FC236}">
                  <a16:creationId xmlns:a16="http://schemas.microsoft.com/office/drawing/2014/main" id="{24F34DDE-5F6F-D6AE-737C-DFE534E2FFAF}"/>
                </a:ext>
              </a:extLst>
            </p:cNvPr>
            <p:cNvSpPr txBox="1"/>
            <p:nvPr/>
          </p:nvSpPr>
          <p:spPr>
            <a:xfrm>
              <a:off x="1101329" y="2079727"/>
              <a:ext cx="1272710" cy="467581"/>
            </a:xfrm>
            <a:prstGeom prst="rect">
              <a:avLst/>
            </a:prstGeom>
            <a:noFill/>
          </p:spPr>
          <p:txBody>
            <a:bodyPr wrap="square" rtlCol="0">
              <a:spAutoFit/>
            </a:bodyPr>
            <a:lstStyle/>
            <a:p>
              <a:r>
                <a:rPr lang="fr-FR" sz="2400" b="1" dirty="0">
                  <a:solidFill>
                    <a:srgbClr val="FFFF00"/>
                  </a:solidFill>
                </a:rPr>
                <a:t>Art. 242</a:t>
              </a:r>
            </a:p>
          </p:txBody>
        </p:sp>
        <p:sp>
          <p:nvSpPr>
            <p:cNvPr id="61" name="ZoneTexte 60">
              <a:extLst>
                <a:ext uri="{FF2B5EF4-FFF2-40B4-BE49-F238E27FC236}">
                  <a16:creationId xmlns:a16="http://schemas.microsoft.com/office/drawing/2014/main" id="{2FAE5DD9-D41C-9F86-F5AB-C69F98B20777}"/>
                </a:ext>
              </a:extLst>
            </p:cNvPr>
            <p:cNvSpPr txBox="1"/>
            <p:nvPr/>
          </p:nvSpPr>
          <p:spPr>
            <a:xfrm>
              <a:off x="4083268" y="1398765"/>
              <a:ext cx="1578751" cy="467581"/>
            </a:xfrm>
            <a:prstGeom prst="rect">
              <a:avLst/>
            </a:prstGeom>
            <a:noFill/>
          </p:spPr>
          <p:txBody>
            <a:bodyPr wrap="square" rtlCol="0">
              <a:spAutoFit/>
            </a:bodyPr>
            <a:lstStyle/>
            <a:p>
              <a:r>
                <a:rPr lang="fr-FR" sz="2400" b="1" dirty="0">
                  <a:solidFill>
                    <a:srgbClr val="FFFF00"/>
                  </a:solidFill>
                </a:rPr>
                <a:t>Art. 242-3</a:t>
              </a:r>
            </a:p>
          </p:txBody>
        </p:sp>
        <p:cxnSp>
          <p:nvCxnSpPr>
            <p:cNvPr id="62" name="Connecteur droit 61">
              <a:extLst>
                <a:ext uri="{FF2B5EF4-FFF2-40B4-BE49-F238E27FC236}">
                  <a16:creationId xmlns:a16="http://schemas.microsoft.com/office/drawing/2014/main" id="{5457209B-D59E-0EF7-3A44-FB4B8D8467A3}"/>
                </a:ext>
              </a:extLst>
            </p:cNvPr>
            <p:cNvCxnSpPr/>
            <p:nvPr/>
          </p:nvCxnSpPr>
          <p:spPr>
            <a:xfrm flipV="1">
              <a:off x="584059" y="1578760"/>
              <a:ext cx="0" cy="9134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id="{2095C33D-E717-911A-4903-6EBFEC1D3B44}"/>
                </a:ext>
              </a:extLst>
            </p:cNvPr>
            <p:cNvCxnSpPr/>
            <p:nvPr/>
          </p:nvCxnSpPr>
          <p:spPr>
            <a:xfrm>
              <a:off x="560098" y="1591991"/>
              <a:ext cx="2625533" cy="2325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Ellipse 63">
              <a:extLst>
                <a:ext uri="{FF2B5EF4-FFF2-40B4-BE49-F238E27FC236}">
                  <a16:creationId xmlns:a16="http://schemas.microsoft.com/office/drawing/2014/main" id="{4F463D0B-CF22-4D6E-8E1E-B7BEE58C8AEC}"/>
                </a:ext>
              </a:extLst>
            </p:cNvPr>
            <p:cNvSpPr/>
            <p:nvPr/>
          </p:nvSpPr>
          <p:spPr>
            <a:xfrm>
              <a:off x="-313204" y="2509582"/>
              <a:ext cx="1908381" cy="1094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Rep.</a:t>
              </a:r>
            </a:p>
            <a:p>
              <a:pPr algn="ctr"/>
              <a:r>
                <a:rPr lang="fr-FR" sz="2000" b="1" dirty="0"/>
                <a:t>Syndicaux</a:t>
              </a:r>
            </a:p>
          </p:txBody>
        </p:sp>
        <p:sp>
          <p:nvSpPr>
            <p:cNvPr id="65" name="Rectangle 64">
              <a:extLst>
                <a:ext uri="{FF2B5EF4-FFF2-40B4-BE49-F238E27FC236}">
                  <a16:creationId xmlns:a16="http://schemas.microsoft.com/office/drawing/2014/main" id="{4E1ABF6A-AD26-50F1-517F-94D542A7D9D7}"/>
                </a:ext>
              </a:extLst>
            </p:cNvPr>
            <p:cNvSpPr/>
            <p:nvPr/>
          </p:nvSpPr>
          <p:spPr>
            <a:xfrm>
              <a:off x="2286691" y="2446341"/>
              <a:ext cx="2471289" cy="12672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Cahier de revendications</a:t>
              </a:r>
            </a:p>
          </p:txBody>
        </p:sp>
        <p:sp>
          <p:nvSpPr>
            <p:cNvPr id="66" name="Ellipse 65">
              <a:extLst>
                <a:ext uri="{FF2B5EF4-FFF2-40B4-BE49-F238E27FC236}">
                  <a16:creationId xmlns:a16="http://schemas.microsoft.com/office/drawing/2014/main" id="{B221EBE3-39FF-2D8C-ECB5-B77F6ABCAB89}"/>
                </a:ext>
              </a:extLst>
            </p:cNvPr>
            <p:cNvSpPr/>
            <p:nvPr/>
          </p:nvSpPr>
          <p:spPr>
            <a:xfrm>
              <a:off x="5452817" y="2504036"/>
              <a:ext cx="2022378" cy="11083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Emplo-</a:t>
              </a:r>
            </a:p>
            <a:p>
              <a:pPr algn="ctr"/>
              <a:r>
                <a:rPr lang="fr-FR" sz="2000" b="1" dirty="0" err="1"/>
                <a:t>yeur</a:t>
              </a:r>
              <a:endParaRPr lang="fr-FR" sz="2000" b="1" dirty="0"/>
            </a:p>
          </p:txBody>
        </p:sp>
        <p:sp>
          <p:nvSpPr>
            <p:cNvPr id="67" name="Ellipse 66">
              <a:extLst>
                <a:ext uri="{FF2B5EF4-FFF2-40B4-BE49-F238E27FC236}">
                  <a16:creationId xmlns:a16="http://schemas.microsoft.com/office/drawing/2014/main" id="{17882C8C-FAB3-990A-3BC7-7D5FB82DD9D3}"/>
                </a:ext>
              </a:extLst>
            </p:cNvPr>
            <p:cNvSpPr/>
            <p:nvPr/>
          </p:nvSpPr>
          <p:spPr>
            <a:xfrm>
              <a:off x="-314596" y="2510795"/>
              <a:ext cx="1908381" cy="1094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Rep.</a:t>
              </a:r>
            </a:p>
            <a:p>
              <a:pPr algn="ctr"/>
              <a:r>
                <a:rPr lang="fr-FR" sz="2000" b="1" dirty="0"/>
                <a:t>Syndicaux</a:t>
              </a:r>
            </a:p>
          </p:txBody>
        </p:sp>
        <p:sp>
          <p:nvSpPr>
            <p:cNvPr id="68" name="Rectangle 67">
              <a:extLst>
                <a:ext uri="{FF2B5EF4-FFF2-40B4-BE49-F238E27FC236}">
                  <a16:creationId xmlns:a16="http://schemas.microsoft.com/office/drawing/2014/main" id="{1F2CAFE6-F2EB-33E9-12F4-C5B083904F05}"/>
                </a:ext>
              </a:extLst>
            </p:cNvPr>
            <p:cNvSpPr/>
            <p:nvPr/>
          </p:nvSpPr>
          <p:spPr>
            <a:xfrm>
              <a:off x="2285299" y="2447554"/>
              <a:ext cx="2471289" cy="12672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Cahier de revendications</a:t>
              </a:r>
            </a:p>
          </p:txBody>
        </p:sp>
        <p:sp>
          <p:nvSpPr>
            <p:cNvPr id="69" name="Ellipse 68">
              <a:extLst>
                <a:ext uri="{FF2B5EF4-FFF2-40B4-BE49-F238E27FC236}">
                  <a16:creationId xmlns:a16="http://schemas.microsoft.com/office/drawing/2014/main" id="{7AF5FF8A-28E9-95D0-93CD-7E138CF1FC7B}"/>
                </a:ext>
              </a:extLst>
            </p:cNvPr>
            <p:cNvSpPr/>
            <p:nvPr/>
          </p:nvSpPr>
          <p:spPr>
            <a:xfrm>
              <a:off x="2442842" y="4302846"/>
              <a:ext cx="2022378" cy="1088543"/>
            </a:xfrm>
            <a:prstGeom prst="ellips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Négo-</a:t>
              </a:r>
            </a:p>
            <a:p>
              <a:pPr algn="ctr"/>
              <a:r>
                <a:rPr lang="fr-FR" sz="2800" b="1" dirty="0"/>
                <a:t>ciation</a:t>
              </a:r>
            </a:p>
          </p:txBody>
        </p:sp>
        <p:sp>
          <p:nvSpPr>
            <p:cNvPr id="70" name="Ellipse 69">
              <a:extLst>
                <a:ext uri="{FF2B5EF4-FFF2-40B4-BE49-F238E27FC236}">
                  <a16:creationId xmlns:a16="http://schemas.microsoft.com/office/drawing/2014/main" id="{A0A5B6C0-65B1-3000-5C12-85D0C898A1D7}"/>
                </a:ext>
              </a:extLst>
            </p:cNvPr>
            <p:cNvSpPr/>
            <p:nvPr/>
          </p:nvSpPr>
          <p:spPr>
            <a:xfrm>
              <a:off x="8448030" y="5646414"/>
              <a:ext cx="2022378" cy="1108534"/>
            </a:xfrm>
            <a:prstGeom prst="ellips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Autorit</a:t>
              </a:r>
              <a:r>
                <a:rPr lang="fr-FR" sz="2800" b="1" dirty="0"/>
                <a:t>é</a:t>
              </a:r>
            </a:p>
            <a:p>
              <a:pPr algn="ctr"/>
              <a:r>
                <a:rPr lang="fr-FR" sz="2400" b="1" dirty="0"/>
                <a:t>Comp.</a:t>
              </a:r>
            </a:p>
          </p:txBody>
        </p:sp>
        <p:sp>
          <p:nvSpPr>
            <p:cNvPr id="71" name="Ellipse 70">
              <a:extLst>
                <a:ext uri="{FF2B5EF4-FFF2-40B4-BE49-F238E27FC236}">
                  <a16:creationId xmlns:a16="http://schemas.microsoft.com/office/drawing/2014/main" id="{F8C5B39B-3F9D-148B-2D8A-5B1EB8CDB821}"/>
                </a:ext>
              </a:extLst>
            </p:cNvPr>
            <p:cNvSpPr/>
            <p:nvPr/>
          </p:nvSpPr>
          <p:spPr>
            <a:xfrm>
              <a:off x="5448961" y="2504327"/>
              <a:ext cx="2022378" cy="1108359"/>
            </a:xfrm>
            <a:prstGeom prst="ellips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Emplo-</a:t>
              </a:r>
            </a:p>
            <a:p>
              <a:pPr algn="ctr"/>
              <a:r>
                <a:rPr lang="fr-FR" sz="2000" b="1" dirty="0" err="1"/>
                <a:t>yeur</a:t>
              </a:r>
              <a:endParaRPr lang="fr-FR" sz="2000" b="1" dirty="0"/>
            </a:p>
          </p:txBody>
        </p:sp>
        <p:sp>
          <p:nvSpPr>
            <p:cNvPr id="72" name="Ellipse 71">
              <a:extLst>
                <a:ext uri="{FF2B5EF4-FFF2-40B4-BE49-F238E27FC236}">
                  <a16:creationId xmlns:a16="http://schemas.microsoft.com/office/drawing/2014/main" id="{289565DF-6B8E-B950-AEA5-D9A2847F20D7}"/>
                </a:ext>
              </a:extLst>
            </p:cNvPr>
            <p:cNvSpPr/>
            <p:nvPr/>
          </p:nvSpPr>
          <p:spPr>
            <a:xfrm>
              <a:off x="-318452" y="2511086"/>
              <a:ext cx="1908381" cy="1094509"/>
            </a:xfrm>
            <a:prstGeom prst="ellips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t>Rep.</a:t>
              </a:r>
            </a:p>
            <a:p>
              <a:pPr algn="ctr"/>
              <a:r>
                <a:rPr lang="fr-FR" sz="2000" b="1" dirty="0"/>
                <a:t>Syndicaux</a:t>
              </a:r>
            </a:p>
          </p:txBody>
        </p:sp>
        <p:sp>
          <p:nvSpPr>
            <p:cNvPr id="73" name="Rectangle 72">
              <a:extLst>
                <a:ext uri="{FF2B5EF4-FFF2-40B4-BE49-F238E27FC236}">
                  <a16:creationId xmlns:a16="http://schemas.microsoft.com/office/drawing/2014/main" id="{C0A521D3-010F-53A4-525A-AA105168D05D}"/>
                </a:ext>
              </a:extLst>
            </p:cNvPr>
            <p:cNvSpPr/>
            <p:nvPr/>
          </p:nvSpPr>
          <p:spPr>
            <a:xfrm>
              <a:off x="2281443" y="2447845"/>
              <a:ext cx="2471289" cy="1267207"/>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Cahier de revendications</a:t>
              </a:r>
            </a:p>
          </p:txBody>
        </p:sp>
        <p:cxnSp>
          <p:nvCxnSpPr>
            <p:cNvPr id="74" name="Connecteur droit 73">
              <a:extLst>
                <a:ext uri="{FF2B5EF4-FFF2-40B4-BE49-F238E27FC236}">
                  <a16:creationId xmlns:a16="http://schemas.microsoft.com/office/drawing/2014/main" id="{5CB79AC9-6522-D752-B350-F54096ED8526}"/>
                </a:ext>
              </a:extLst>
            </p:cNvPr>
            <p:cNvCxnSpPr/>
            <p:nvPr/>
          </p:nvCxnSpPr>
          <p:spPr>
            <a:xfrm flipV="1">
              <a:off x="587932" y="1579384"/>
              <a:ext cx="0" cy="9134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Connecteur droit avec flèche 74">
              <a:extLst>
                <a:ext uri="{FF2B5EF4-FFF2-40B4-BE49-F238E27FC236}">
                  <a16:creationId xmlns:a16="http://schemas.microsoft.com/office/drawing/2014/main" id="{5CEF9158-EF6E-2B6F-F94A-CB7DF006FCEC}"/>
                </a:ext>
              </a:extLst>
            </p:cNvPr>
            <p:cNvCxnSpPr/>
            <p:nvPr/>
          </p:nvCxnSpPr>
          <p:spPr>
            <a:xfrm>
              <a:off x="563971" y="1592615"/>
              <a:ext cx="2625533" cy="2325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necteur droit avec flèche 75">
              <a:extLst>
                <a:ext uri="{FF2B5EF4-FFF2-40B4-BE49-F238E27FC236}">
                  <a16:creationId xmlns:a16="http://schemas.microsoft.com/office/drawing/2014/main" id="{CDA1B591-037A-7A73-32BA-F42CA8A77C93}"/>
                </a:ext>
              </a:extLst>
            </p:cNvPr>
            <p:cNvCxnSpPr/>
            <p:nvPr/>
          </p:nvCxnSpPr>
          <p:spPr>
            <a:xfrm flipH="1" flipV="1">
              <a:off x="4068300" y="2048283"/>
              <a:ext cx="2434793" cy="478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76">
              <a:extLst>
                <a:ext uri="{FF2B5EF4-FFF2-40B4-BE49-F238E27FC236}">
                  <a16:creationId xmlns:a16="http://schemas.microsoft.com/office/drawing/2014/main" id="{35586EE3-58F3-911F-FC62-8BB243E783F4}"/>
                </a:ext>
              </a:extLst>
            </p:cNvPr>
            <p:cNvCxnSpPr/>
            <p:nvPr/>
          </p:nvCxnSpPr>
          <p:spPr>
            <a:xfrm flipV="1">
              <a:off x="597578" y="1578341"/>
              <a:ext cx="0" cy="9134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necteur droit avec flèche 77">
              <a:extLst>
                <a:ext uri="{FF2B5EF4-FFF2-40B4-BE49-F238E27FC236}">
                  <a16:creationId xmlns:a16="http://schemas.microsoft.com/office/drawing/2014/main" id="{58E8F659-A7ED-D61D-D256-D9C7F9994A78}"/>
                </a:ext>
              </a:extLst>
            </p:cNvPr>
            <p:cNvCxnSpPr/>
            <p:nvPr/>
          </p:nvCxnSpPr>
          <p:spPr>
            <a:xfrm>
              <a:off x="573617" y="1591572"/>
              <a:ext cx="2625533" cy="2325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Connecteur droit 78">
              <a:extLst>
                <a:ext uri="{FF2B5EF4-FFF2-40B4-BE49-F238E27FC236}">
                  <a16:creationId xmlns:a16="http://schemas.microsoft.com/office/drawing/2014/main" id="{7761AB7B-B1ED-225C-DB85-218621090A5D}"/>
                </a:ext>
              </a:extLst>
            </p:cNvPr>
            <p:cNvCxnSpPr/>
            <p:nvPr/>
          </p:nvCxnSpPr>
          <p:spPr>
            <a:xfrm flipV="1">
              <a:off x="6462886" y="2041122"/>
              <a:ext cx="565" cy="46254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Connecteur droit avec flèche 79">
              <a:extLst>
                <a:ext uri="{FF2B5EF4-FFF2-40B4-BE49-F238E27FC236}">
                  <a16:creationId xmlns:a16="http://schemas.microsoft.com/office/drawing/2014/main" id="{4DB33BCA-C123-60B4-938D-870EBCC4D9AF}"/>
                </a:ext>
              </a:extLst>
            </p:cNvPr>
            <p:cNvCxnSpPr/>
            <p:nvPr/>
          </p:nvCxnSpPr>
          <p:spPr>
            <a:xfrm flipH="1" flipV="1">
              <a:off x="4076387" y="2049129"/>
              <a:ext cx="2434793" cy="478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Connecteur droit 80">
              <a:extLst>
                <a:ext uri="{FF2B5EF4-FFF2-40B4-BE49-F238E27FC236}">
                  <a16:creationId xmlns:a16="http://schemas.microsoft.com/office/drawing/2014/main" id="{C33DF79B-589D-2AA0-3F7F-84168D2F67E9}"/>
                </a:ext>
              </a:extLst>
            </p:cNvPr>
            <p:cNvCxnSpPr/>
            <p:nvPr/>
          </p:nvCxnSpPr>
          <p:spPr>
            <a:xfrm flipV="1">
              <a:off x="605665" y="1579187"/>
              <a:ext cx="0" cy="9134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Connecteur droit avec flèche 81">
              <a:extLst>
                <a:ext uri="{FF2B5EF4-FFF2-40B4-BE49-F238E27FC236}">
                  <a16:creationId xmlns:a16="http://schemas.microsoft.com/office/drawing/2014/main" id="{7820BB36-2AEB-1509-4E0F-014030C99DBE}"/>
                </a:ext>
              </a:extLst>
            </p:cNvPr>
            <p:cNvCxnSpPr/>
            <p:nvPr/>
          </p:nvCxnSpPr>
          <p:spPr>
            <a:xfrm>
              <a:off x="581704" y="1592418"/>
              <a:ext cx="2625533" cy="2325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Flèche droite 6">
              <a:extLst>
                <a:ext uri="{FF2B5EF4-FFF2-40B4-BE49-F238E27FC236}">
                  <a16:creationId xmlns:a16="http://schemas.microsoft.com/office/drawing/2014/main" id="{97A6FF6F-B2DF-7D5D-912C-A2AB5418C384}"/>
                </a:ext>
              </a:extLst>
            </p:cNvPr>
            <p:cNvSpPr/>
            <p:nvPr/>
          </p:nvSpPr>
          <p:spPr>
            <a:xfrm flipV="1">
              <a:off x="1631194" y="3036210"/>
              <a:ext cx="605726" cy="46305"/>
            </a:xfrm>
            <a:prstGeom prst="rightArrow">
              <a:avLst/>
            </a:prstGeom>
            <a:solidFill>
              <a:schemeClr val="tx1"/>
            </a:solidFill>
            <a:ln w="7620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4" name="Flèche droite 7">
              <a:extLst>
                <a:ext uri="{FF2B5EF4-FFF2-40B4-BE49-F238E27FC236}">
                  <a16:creationId xmlns:a16="http://schemas.microsoft.com/office/drawing/2014/main" id="{1C615E73-19A0-C262-7375-D4F3E6C3150A}"/>
                </a:ext>
              </a:extLst>
            </p:cNvPr>
            <p:cNvSpPr/>
            <p:nvPr/>
          </p:nvSpPr>
          <p:spPr>
            <a:xfrm flipV="1">
              <a:off x="4801336" y="3035350"/>
              <a:ext cx="605726" cy="46305"/>
            </a:xfrm>
            <a:prstGeom prst="rightArrow">
              <a:avLst/>
            </a:prstGeom>
            <a:solidFill>
              <a:schemeClr val="tx1"/>
            </a:solidFill>
            <a:ln w="7620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85" name="Connecteur droit 84">
              <a:extLst>
                <a:ext uri="{FF2B5EF4-FFF2-40B4-BE49-F238E27FC236}">
                  <a16:creationId xmlns:a16="http://schemas.microsoft.com/office/drawing/2014/main" id="{5395374E-0DED-65CE-ACEC-4A3561374527}"/>
                </a:ext>
              </a:extLst>
            </p:cNvPr>
            <p:cNvCxnSpPr/>
            <p:nvPr/>
          </p:nvCxnSpPr>
          <p:spPr>
            <a:xfrm flipV="1">
              <a:off x="6462302" y="2040276"/>
              <a:ext cx="565" cy="462547"/>
            </a:xfrm>
            <a:prstGeom prst="line">
              <a:avLst/>
            </a:prstGeom>
            <a:ln w="76200">
              <a:solidFill>
                <a:srgbClr val="996633"/>
              </a:solidFill>
            </a:ln>
          </p:spPr>
          <p:style>
            <a:lnRef idx="1">
              <a:schemeClr val="accent1"/>
            </a:lnRef>
            <a:fillRef idx="0">
              <a:schemeClr val="accent1"/>
            </a:fillRef>
            <a:effectRef idx="0">
              <a:schemeClr val="accent1"/>
            </a:effectRef>
            <a:fontRef idx="minor">
              <a:schemeClr val="tx1"/>
            </a:fontRef>
          </p:style>
        </p:cxnSp>
        <p:cxnSp>
          <p:nvCxnSpPr>
            <p:cNvPr id="86" name="Connecteur droit avec flèche 85">
              <a:extLst>
                <a:ext uri="{FF2B5EF4-FFF2-40B4-BE49-F238E27FC236}">
                  <a16:creationId xmlns:a16="http://schemas.microsoft.com/office/drawing/2014/main" id="{49364069-939C-31AB-BF83-AB8B27DF8A55}"/>
                </a:ext>
              </a:extLst>
            </p:cNvPr>
            <p:cNvCxnSpPr/>
            <p:nvPr/>
          </p:nvCxnSpPr>
          <p:spPr>
            <a:xfrm flipH="1" flipV="1">
              <a:off x="4035746" y="2049497"/>
              <a:ext cx="2434793" cy="4785"/>
            </a:xfrm>
            <a:prstGeom prst="straightConnector1">
              <a:avLst/>
            </a:prstGeom>
            <a:ln w="762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87" name="Connecteur droit 86">
              <a:extLst>
                <a:ext uri="{FF2B5EF4-FFF2-40B4-BE49-F238E27FC236}">
                  <a16:creationId xmlns:a16="http://schemas.microsoft.com/office/drawing/2014/main" id="{E125408A-F9EC-A7DC-6190-B4D704F797F9}"/>
                </a:ext>
              </a:extLst>
            </p:cNvPr>
            <p:cNvCxnSpPr/>
            <p:nvPr/>
          </p:nvCxnSpPr>
          <p:spPr>
            <a:xfrm flipV="1">
              <a:off x="605664" y="1580686"/>
              <a:ext cx="0" cy="913461"/>
            </a:xfrm>
            <a:prstGeom prst="line">
              <a:avLst/>
            </a:prstGeom>
            <a:ln w="76200">
              <a:solidFill>
                <a:srgbClr val="996633"/>
              </a:solidFill>
            </a:ln>
          </p:spPr>
          <p:style>
            <a:lnRef idx="1">
              <a:schemeClr val="accent1"/>
            </a:lnRef>
            <a:fillRef idx="0">
              <a:schemeClr val="accent1"/>
            </a:fillRef>
            <a:effectRef idx="0">
              <a:schemeClr val="accent1"/>
            </a:effectRef>
            <a:fontRef idx="minor">
              <a:schemeClr val="tx1"/>
            </a:fontRef>
          </p:style>
        </p:cxnSp>
        <p:cxnSp>
          <p:nvCxnSpPr>
            <p:cNvPr id="88" name="Connecteur droit avec flèche 87">
              <a:extLst>
                <a:ext uri="{FF2B5EF4-FFF2-40B4-BE49-F238E27FC236}">
                  <a16:creationId xmlns:a16="http://schemas.microsoft.com/office/drawing/2014/main" id="{2F716BF3-66BF-9930-B359-D9F7E50E3366}"/>
                </a:ext>
              </a:extLst>
            </p:cNvPr>
            <p:cNvCxnSpPr>
              <a:cxnSpLocks/>
            </p:cNvCxnSpPr>
            <p:nvPr/>
          </p:nvCxnSpPr>
          <p:spPr>
            <a:xfrm>
              <a:off x="581703" y="1592786"/>
              <a:ext cx="2625533" cy="23259"/>
            </a:xfrm>
            <a:prstGeom prst="straightConnector1">
              <a:avLst/>
            </a:prstGeom>
            <a:ln w="76200">
              <a:solidFill>
                <a:srgbClr val="996633"/>
              </a:solidFill>
              <a:tailEnd type="triangle"/>
            </a:ln>
          </p:spPr>
          <p:style>
            <a:lnRef idx="1">
              <a:schemeClr val="accent1"/>
            </a:lnRef>
            <a:fillRef idx="0">
              <a:schemeClr val="accent1"/>
            </a:fillRef>
            <a:effectRef idx="0">
              <a:schemeClr val="accent1"/>
            </a:effectRef>
            <a:fontRef idx="minor">
              <a:schemeClr val="tx1"/>
            </a:fontRef>
          </p:style>
        </p:cxnSp>
        <p:cxnSp>
          <p:nvCxnSpPr>
            <p:cNvPr id="89" name="Connecteur droit 88">
              <a:extLst>
                <a:ext uri="{FF2B5EF4-FFF2-40B4-BE49-F238E27FC236}">
                  <a16:creationId xmlns:a16="http://schemas.microsoft.com/office/drawing/2014/main" id="{64440970-B606-B4D8-6029-C8049FC2DCE9}"/>
                </a:ext>
              </a:extLst>
            </p:cNvPr>
            <p:cNvCxnSpPr/>
            <p:nvPr/>
          </p:nvCxnSpPr>
          <p:spPr>
            <a:xfrm flipH="1">
              <a:off x="2809498" y="5391742"/>
              <a:ext cx="505364" cy="510049"/>
            </a:xfrm>
            <a:prstGeom prst="line">
              <a:avLst/>
            </a:prstGeom>
            <a:ln w="76200">
              <a:solidFill>
                <a:srgbClr val="996633"/>
              </a:solidFill>
            </a:ln>
          </p:spPr>
          <p:style>
            <a:lnRef idx="1">
              <a:schemeClr val="accent1"/>
            </a:lnRef>
            <a:fillRef idx="0">
              <a:schemeClr val="accent1"/>
            </a:fillRef>
            <a:effectRef idx="0">
              <a:schemeClr val="accent1"/>
            </a:effectRef>
            <a:fontRef idx="minor">
              <a:schemeClr val="tx1"/>
            </a:fontRef>
          </p:style>
        </p:cxnSp>
        <p:cxnSp>
          <p:nvCxnSpPr>
            <p:cNvPr id="90" name="Connecteur droit 89">
              <a:extLst>
                <a:ext uri="{FF2B5EF4-FFF2-40B4-BE49-F238E27FC236}">
                  <a16:creationId xmlns:a16="http://schemas.microsoft.com/office/drawing/2014/main" id="{C9AD5060-2AAB-EE9F-89AA-A80E89537359}"/>
                </a:ext>
              </a:extLst>
            </p:cNvPr>
            <p:cNvCxnSpPr/>
            <p:nvPr/>
          </p:nvCxnSpPr>
          <p:spPr>
            <a:xfrm flipH="1" flipV="1">
              <a:off x="3764635" y="5371009"/>
              <a:ext cx="454240" cy="515648"/>
            </a:xfrm>
            <a:prstGeom prst="line">
              <a:avLst/>
            </a:prstGeom>
            <a:ln w="76200">
              <a:solidFill>
                <a:srgbClr val="996633"/>
              </a:solidFill>
            </a:ln>
          </p:spPr>
          <p:style>
            <a:lnRef idx="1">
              <a:schemeClr val="accent1"/>
            </a:lnRef>
            <a:fillRef idx="0">
              <a:schemeClr val="accent1"/>
            </a:fillRef>
            <a:effectRef idx="0">
              <a:schemeClr val="accent1"/>
            </a:effectRef>
            <a:fontRef idx="minor">
              <a:schemeClr val="tx1"/>
            </a:fontRef>
          </p:style>
        </p:cxnSp>
      </p:grpSp>
      <p:sp>
        <p:nvSpPr>
          <p:cNvPr id="92" name="ZoneTexte 91">
            <a:extLst>
              <a:ext uri="{FF2B5EF4-FFF2-40B4-BE49-F238E27FC236}">
                <a16:creationId xmlns:a16="http://schemas.microsoft.com/office/drawing/2014/main" id="{7B5855BE-65FE-FBD6-EEE1-1F451D9FA5F7}"/>
              </a:ext>
            </a:extLst>
          </p:cNvPr>
          <p:cNvSpPr txBox="1"/>
          <p:nvPr/>
        </p:nvSpPr>
        <p:spPr>
          <a:xfrm>
            <a:off x="654711" y="777039"/>
            <a:ext cx="11537289" cy="553998"/>
          </a:xfrm>
          <a:prstGeom prst="rect">
            <a:avLst/>
          </a:prstGeom>
          <a:noFill/>
        </p:spPr>
        <p:txBody>
          <a:bodyPr wrap="square" rtlCol="0">
            <a:spAutoFit/>
          </a:bodyPr>
          <a:lstStyle/>
          <a:p>
            <a:pPr marL="457200" indent="-457200">
              <a:buFont typeface="Wingdings" panose="05000000000000000000" pitchFamily="2" charset="2"/>
              <a:buChar char="q"/>
            </a:pPr>
            <a:r>
              <a:rPr lang="fr-FR" sz="2800" b="1" dirty="0">
                <a:solidFill>
                  <a:schemeClr val="bg1"/>
                </a:solidFill>
                <a:latin typeface="Verdana" panose="020B0604030504040204" pitchFamily="34" charset="0"/>
                <a:ea typeface="Verdana" panose="020B0604030504040204" pitchFamily="34" charset="0"/>
                <a:cs typeface="+mj-cs"/>
              </a:rPr>
              <a:t>Procédure de négociation (procédure interne</a:t>
            </a:r>
            <a:r>
              <a:rPr lang="fr-FR" sz="3000" b="1" dirty="0">
                <a:solidFill>
                  <a:schemeClr val="bg1"/>
                </a:solidFill>
                <a:latin typeface="Verdana" panose="020B0604030504040204" pitchFamily="34" charset="0"/>
                <a:ea typeface="Verdana" panose="020B0604030504040204" pitchFamily="34" charset="0"/>
                <a:cs typeface="+mj-cs"/>
              </a:rPr>
              <a:t>)</a:t>
            </a:r>
          </a:p>
        </p:txBody>
      </p:sp>
    </p:spTree>
    <p:extLst>
      <p:ext uri="{BB962C8B-B14F-4D97-AF65-F5344CB8AC3E}">
        <p14:creationId xmlns:p14="http://schemas.microsoft.com/office/powerpoint/2010/main" val="38709383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575895"/>
            <a:ext cx="12192000" cy="631030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354635"/>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41728" y="58330"/>
            <a:ext cx="257209" cy="294248"/>
          </a:xfrm>
          <a:prstGeom prst="rect">
            <a:avLst/>
          </a:prstGeom>
        </p:spPr>
      </p:pic>
      <p:sp>
        <p:nvSpPr>
          <p:cNvPr id="26" name="Rectangle 25"/>
          <p:cNvSpPr/>
          <p:nvPr/>
        </p:nvSpPr>
        <p:spPr>
          <a:xfrm>
            <a:off x="0" y="487360"/>
            <a:ext cx="12192000" cy="75102"/>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C89ABA4F-59B4-CD06-97DC-D6AE2DBEAD0C}"/>
              </a:ext>
            </a:extLst>
          </p:cNvPr>
          <p:cNvGrpSpPr/>
          <p:nvPr/>
        </p:nvGrpSpPr>
        <p:grpSpPr>
          <a:xfrm>
            <a:off x="126997" y="1574867"/>
            <a:ext cx="11614731" cy="5028042"/>
            <a:chOff x="126997" y="1548852"/>
            <a:chExt cx="11614731" cy="5028042"/>
          </a:xfrm>
        </p:grpSpPr>
        <p:sp>
          <p:nvSpPr>
            <p:cNvPr id="21" name="Rectangle 20">
              <a:extLst>
                <a:ext uri="{FF2B5EF4-FFF2-40B4-BE49-F238E27FC236}">
                  <a16:creationId xmlns:a16="http://schemas.microsoft.com/office/drawing/2014/main" id="{44548583-0D05-37B9-B3FD-71AB6756B5FD}"/>
                </a:ext>
              </a:extLst>
            </p:cNvPr>
            <p:cNvSpPr/>
            <p:nvPr/>
          </p:nvSpPr>
          <p:spPr>
            <a:xfrm flipH="1">
              <a:off x="9630895" y="3167479"/>
              <a:ext cx="2110833" cy="1813465"/>
            </a:xfrm>
            <a:prstGeom prst="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rgbClr val="FF0000"/>
                  </a:solidFill>
                  <a:highlight>
                    <a:srgbClr val="FFFF00"/>
                  </a:highlight>
                </a:rPr>
                <a:t>Inspection</a:t>
              </a:r>
            </a:p>
            <a:p>
              <a:pPr algn="ctr"/>
              <a:r>
                <a:rPr lang="fr-FR" sz="2400" b="1" dirty="0">
                  <a:solidFill>
                    <a:srgbClr val="FF0000"/>
                  </a:solidFill>
                  <a:highlight>
                    <a:srgbClr val="FFFF00"/>
                  </a:highlight>
                </a:rPr>
                <a:t>Du </a:t>
              </a:r>
            </a:p>
            <a:p>
              <a:pPr algn="ctr"/>
              <a:r>
                <a:rPr lang="fr-FR" sz="2400" b="1" dirty="0">
                  <a:solidFill>
                    <a:srgbClr val="FF0000"/>
                  </a:solidFill>
                  <a:highlight>
                    <a:srgbClr val="FFFF00"/>
                  </a:highlight>
                </a:rPr>
                <a:t>Travail   </a:t>
              </a:r>
              <a:r>
                <a:rPr lang="fr-FR" sz="2000" b="1" dirty="0">
                  <a:solidFill>
                    <a:srgbClr val="FF0000"/>
                  </a:solidFill>
                  <a:highlight>
                    <a:srgbClr val="FFFF00"/>
                  </a:highlight>
                </a:rPr>
                <a:t> </a:t>
              </a:r>
            </a:p>
            <a:p>
              <a:pPr algn="ctr"/>
              <a:endParaRPr lang="fr-FR" sz="2000" b="1" dirty="0">
                <a:solidFill>
                  <a:srgbClr val="FF0000"/>
                </a:solidFill>
                <a:highlight>
                  <a:srgbClr val="FFFF00"/>
                </a:highlight>
              </a:endParaRPr>
            </a:p>
          </p:txBody>
        </p:sp>
        <p:sp>
          <p:nvSpPr>
            <p:cNvPr id="6" name="Rectangle 5">
              <a:extLst>
                <a:ext uri="{FF2B5EF4-FFF2-40B4-BE49-F238E27FC236}">
                  <a16:creationId xmlns:a16="http://schemas.microsoft.com/office/drawing/2014/main" id="{F5D61879-E8B9-42C6-7FE9-428B264B9AF9}"/>
                </a:ext>
              </a:extLst>
            </p:cNvPr>
            <p:cNvSpPr/>
            <p:nvPr/>
          </p:nvSpPr>
          <p:spPr>
            <a:xfrm>
              <a:off x="171603" y="1555183"/>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cxnSp>
          <p:nvCxnSpPr>
            <p:cNvPr id="7" name="Connecteur droit avec flèche 6">
              <a:extLst>
                <a:ext uri="{FF2B5EF4-FFF2-40B4-BE49-F238E27FC236}">
                  <a16:creationId xmlns:a16="http://schemas.microsoft.com/office/drawing/2014/main" id="{7511B8A9-9388-D4CB-1CDA-278C89B71A75}"/>
                </a:ext>
              </a:extLst>
            </p:cNvPr>
            <p:cNvCxnSpPr>
              <a:cxnSpLocks/>
            </p:cNvCxnSpPr>
            <p:nvPr/>
          </p:nvCxnSpPr>
          <p:spPr>
            <a:xfrm>
              <a:off x="1505688" y="2371109"/>
              <a:ext cx="0" cy="52050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40E1087-4322-4866-D495-95E63B1864DC}"/>
                </a:ext>
              </a:extLst>
            </p:cNvPr>
            <p:cNvSpPr/>
            <p:nvPr/>
          </p:nvSpPr>
          <p:spPr>
            <a:xfrm>
              <a:off x="171603" y="2807070"/>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9" name="Rectangle 8">
              <a:extLst>
                <a:ext uri="{FF2B5EF4-FFF2-40B4-BE49-F238E27FC236}">
                  <a16:creationId xmlns:a16="http://schemas.microsoft.com/office/drawing/2014/main" id="{E05618DC-6CEA-AF2A-37CC-F39EA41F13FD}"/>
                </a:ext>
              </a:extLst>
            </p:cNvPr>
            <p:cNvSpPr/>
            <p:nvPr/>
          </p:nvSpPr>
          <p:spPr>
            <a:xfrm>
              <a:off x="171603" y="4058957"/>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cxnSp>
          <p:nvCxnSpPr>
            <p:cNvPr id="10" name="Connecteur droit avec flèche 9">
              <a:extLst>
                <a:ext uri="{FF2B5EF4-FFF2-40B4-BE49-F238E27FC236}">
                  <a16:creationId xmlns:a16="http://schemas.microsoft.com/office/drawing/2014/main" id="{99371D2D-6401-FCED-5537-61405C9A7C7C}"/>
                </a:ext>
              </a:extLst>
            </p:cNvPr>
            <p:cNvCxnSpPr>
              <a:cxnSpLocks/>
            </p:cNvCxnSpPr>
            <p:nvPr/>
          </p:nvCxnSpPr>
          <p:spPr>
            <a:xfrm>
              <a:off x="1505688" y="3622996"/>
              <a:ext cx="0" cy="52050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4EC468D-9CDA-2694-3D1B-674E96ADA502}"/>
                </a:ext>
              </a:extLst>
            </p:cNvPr>
            <p:cNvSpPr/>
            <p:nvPr/>
          </p:nvSpPr>
          <p:spPr>
            <a:xfrm>
              <a:off x="3789347" y="1548852"/>
              <a:ext cx="1120274" cy="3326031"/>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rgbClr val="FF0000"/>
                  </a:solidFill>
                </a:rPr>
                <a:t>C</a:t>
              </a:r>
            </a:p>
            <a:p>
              <a:pPr algn="ctr"/>
              <a:r>
                <a:rPr lang="fr-FR" sz="2000" b="1" dirty="0">
                  <a:solidFill>
                    <a:srgbClr val="FF0000"/>
                  </a:solidFill>
                </a:rPr>
                <a:t>O</a:t>
              </a:r>
            </a:p>
            <a:p>
              <a:pPr algn="ctr"/>
              <a:r>
                <a:rPr lang="fr-FR" sz="2000" b="1" dirty="0">
                  <a:solidFill>
                    <a:srgbClr val="FF0000"/>
                  </a:solidFill>
                </a:rPr>
                <a:t>M</a:t>
              </a:r>
            </a:p>
            <a:p>
              <a:pPr algn="ctr"/>
              <a:r>
                <a:rPr lang="fr-FR" sz="2000" b="1" dirty="0">
                  <a:solidFill>
                    <a:srgbClr val="FF0000"/>
                  </a:solidFill>
                </a:rPr>
                <a:t>P</a:t>
              </a:r>
            </a:p>
            <a:p>
              <a:pPr algn="ctr"/>
              <a:r>
                <a:rPr lang="fr-FR" sz="2000" b="1" dirty="0">
                  <a:solidFill>
                    <a:srgbClr val="FF0000"/>
                  </a:solidFill>
                </a:rPr>
                <a:t>A</a:t>
              </a:r>
            </a:p>
            <a:p>
              <a:pPr algn="ctr"/>
              <a:r>
                <a:rPr lang="fr-FR" sz="2000" b="1" dirty="0">
                  <a:solidFill>
                    <a:srgbClr val="FF0000"/>
                  </a:solidFill>
                </a:rPr>
                <a:t>R</a:t>
              </a:r>
            </a:p>
            <a:p>
              <a:pPr algn="ctr"/>
              <a:r>
                <a:rPr lang="fr-FR" sz="2000" b="1" dirty="0">
                  <a:solidFill>
                    <a:srgbClr val="FF0000"/>
                  </a:solidFill>
                </a:rPr>
                <a:t>U</a:t>
              </a:r>
            </a:p>
            <a:p>
              <a:pPr algn="ctr"/>
              <a:r>
                <a:rPr lang="fr-FR" sz="2000" b="1" dirty="0">
                  <a:solidFill>
                    <a:srgbClr val="FF0000"/>
                  </a:solidFill>
                </a:rPr>
                <a:t>T</a:t>
              </a:r>
            </a:p>
            <a:p>
              <a:pPr algn="ctr"/>
              <a:r>
                <a:rPr lang="fr-FR" sz="2000" b="1" dirty="0">
                  <a:solidFill>
                    <a:srgbClr val="FF0000"/>
                  </a:solidFill>
                </a:rPr>
                <a:t>I</a:t>
              </a:r>
            </a:p>
            <a:p>
              <a:pPr algn="ctr"/>
              <a:r>
                <a:rPr lang="fr-FR" sz="2000" b="1" dirty="0">
                  <a:solidFill>
                    <a:srgbClr val="FF0000"/>
                  </a:solidFill>
                </a:rPr>
                <a:t>O</a:t>
              </a:r>
            </a:p>
            <a:p>
              <a:pPr algn="ctr"/>
              <a:r>
                <a:rPr lang="fr-FR" b="1" dirty="0">
                  <a:solidFill>
                    <a:srgbClr val="FF0000"/>
                  </a:solidFill>
                </a:rPr>
                <a:t>N</a:t>
              </a:r>
            </a:p>
          </p:txBody>
        </p:sp>
        <p:cxnSp>
          <p:nvCxnSpPr>
            <p:cNvPr id="12" name="Connecteur droit 11">
              <a:extLst>
                <a:ext uri="{FF2B5EF4-FFF2-40B4-BE49-F238E27FC236}">
                  <a16:creationId xmlns:a16="http://schemas.microsoft.com/office/drawing/2014/main" id="{651790D5-7EA1-7086-906D-AC5968E58A9C}"/>
                </a:ext>
              </a:extLst>
            </p:cNvPr>
            <p:cNvCxnSpPr>
              <a:cxnSpLocks/>
              <a:stCxn id="9" idx="3"/>
              <a:endCxn id="11" idx="1"/>
            </p:cNvCxnSpPr>
            <p:nvPr/>
          </p:nvCxnSpPr>
          <p:spPr>
            <a:xfrm flipV="1">
              <a:off x="3017966" y="3211868"/>
              <a:ext cx="771381" cy="125505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7DE4C89A-2A46-5A7C-C522-A67FAC8DBDD2}"/>
                </a:ext>
              </a:extLst>
            </p:cNvPr>
            <p:cNvCxnSpPr>
              <a:cxnSpLocks/>
              <a:stCxn id="11" idx="3"/>
            </p:cNvCxnSpPr>
            <p:nvPr/>
          </p:nvCxnSpPr>
          <p:spPr>
            <a:xfrm>
              <a:off x="4909621" y="3211868"/>
              <a:ext cx="638631"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58DB1593-1218-7856-4F65-11701BB8058B}"/>
                </a:ext>
              </a:extLst>
            </p:cNvPr>
            <p:cNvCxnSpPr>
              <a:cxnSpLocks/>
            </p:cNvCxnSpPr>
            <p:nvPr/>
          </p:nvCxnSpPr>
          <p:spPr>
            <a:xfrm flipV="1">
              <a:off x="6029137" y="4972229"/>
              <a:ext cx="781796" cy="809593"/>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A6D67DDC-2EF2-3841-AC80-FF7AC2C91D52}"/>
                </a:ext>
              </a:extLst>
            </p:cNvPr>
            <p:cNvCxnSpPr>
              <a:cxnSpLocks/>
            </p:cNvCxnSpPr>
            <p:nvPr/>
          </p:nvCxnSpPr>
          <p:spPr>
            <a:xfrm flipH="1" flipV="1">
              <a:off x="6952992" y="5026664"/>
              <a:ext cx="754995" cy="809591"/>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2F2754FB-79E8-4570-271D-D5BFA2A80A51}"/>
                </a:ext>
              </a:extLst>
            </p:cNvPr>
            <p:cNvSpPr/>
            <p:nvPr/>
          </p:nvSpPr>
          <p:spPr>
            <a:xfrm>
              <a:off x="3607051" y="5613033"/>
              <a:ext cx="2422086" cy="963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Accord</a:t>
              </a:r>
            </a:p>
            <a:p>
              <a:pPr marL="285750" indent="-285750" algn="ctr">
                <a:buFont typeface="Wingdings" panose="05000000000000000000" pitchFamily="2" charset="2"/>
                <a:buChar char="ü"/>
              </a:pPr>
              <a:r>
                <a:rPr lang="fr-FR" sz="2000" b="1" dirty="0">
                  <a:solidFill>
                    <a:schemeClr val="tx1"/>
                  </a:solidFill>
                </a:rPr>
                <a:t>Procès –verbal de conciliation</a:t>
              </a:r>
            </a:p>
          </p:txBody>
        </p:sp>
        <p:sp>
          <p:nvSpPr>
            <p:cNvPr id="17" name="Rectangle 16">
              <a:extLst>
                <a:ext uri="{FF2B5EF4-FFF2-40B4-BE49-F238E27FC236}">
                  <a16:creationId xmlns:a16="http://schemas.microsoft.com/office/drawing/2014/main" id="{45C76941-2A81-11A3-EAEE-7B94441E4D8D}"/>
                </a:ext>
              </a:extLst>
            </p:cNvPr>
            <p:cNvSpPr/>
            <p:nvPr/>
          </p:nvSpPr>
          <p:spPr>
            <a:xfrm>
              <a:off x="7734788" y="5613033"/>
              <a:ext cx="2422086" cy="963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Echec</a:t>
              </a:r>
            </a:p>
            <a:p>
              <a:pPr marL="285750" indent="-285750" algn="ctr">
                <a:buFont typeface="Wingdings" panose="05000000000000000000" pitchFamily="2" charset="2"/>
                <a:buChar char="ü"/>
              </a:pPr>
              <a:r>
                <a:rPr lang="fr-FR" sz="2000" b="1" dirty="0">
                  <a:solidFill>
                    <a:schemeClr val="tx1"/>
                  </a:solidFill>
                </a:rPr>
                <a:t>Procès –verbal de  non conciliation</a:t>
              </a:r>
            </a:p>
          </p:txBody>
        </p:sp>
        <p:sp>
          <p:nvSpPr>
            <p:cNvPr id="18" name="ZoneTexte 17">
              <a:extLst>
                <a:ext uri="{FF2B5EF4-FFF2-40B4-BE49-F238E27FC236}">
                  <a16:creationId xmlns:a16="http://schemas.microsoft.com/office/drawing/2014/main" id="{3BDC53CA-4BB8-B4B2-7488-0173EEC0222F}"/>
                </a:ext>
              </a:extLst>
            </p:cNvPr>
            <p:cNvSpPr txBox="1"/>
            <p:nvPr/>
          </p:nvSpPr>
          <p:spPr>
            <a:xfrm>
              <a:off x="3836768" y="5199490"/>
              <a:ext cx="1862292" cy="400110"/>
            </a:xfrm>
            <a:prstGeom prst="rect">
              <a:avLst/>
            </a:prstGeom>
            <a:noFill/>
          </p:spPr>
          <p:txBody>
            <a:bodyPr wrap="square" rtlCol="0">
              <a:spAutoFit/>
            </a:bodyPr>
            <a:lstStyle/>
            <a:p>
              <a:r>
                <a:rPr lang="fr-FR" sz="2000" b="1" dirty="0"/>
                <a:t>Art 242 alinéa 6</a:t>
              </a:r>
            </a:p>
          </p:txBody>
        </p:sp>
        <p:sp>
          <p:nvSpPr>
            <p:cNvPr id="19" name="ZoneTexte 18">
              <a:extLst>
                <a:ext uri="{FF2B5EF4-FFF2-40B4-BE49-F238E27FC236}">
                  <a16:creationId xmlns:a16="http://schemas.microsoft.com/office/drawing/2014/main" id="{D87485F4-F6FE-A451-C07A-6B0FC1848981}"/>
                </a:ext>
              </a:extLst>
            </p:cNvPr>
            <p:cNvSpPr txBox="1"/>
            <p:nvPr/>
          </p:nvSpPr>
          <p:spPr>
            <a:xfrm>
              <a:off x="8014685" y="5212923"/>
              <a:ext cx="1862292" cy="400110"/>
            </a:xfrm>
            <a:prstGeom prst="rect">
              <a:avLst/>
            </a:prstGeom>
            <a:noFill/>
          </p:spPr>
          <p:txBody>
            <a:bodyPr wrap="square" rtlCol="0">
              <a:spAutoFit/>
            </a:bodyPr>
            <a:lstStyle/>
            <a:p>
              <a:r>
                <a:rPr lang="fr-FR" sz="2000" b="1" dirty="0"/>
                <a:t>     Art 242-2</a:t>
              </a:r>
            </a:p>
          </p:txBody>
        </p:sp>
        <p:sp>
          <p:nvSpPr>
            <p:cNvPr id="23" name="Rectangle 22">
              <a:extLst>
                <a:ext uri="{FF2B5EF4-FFF2-40B4-BE49-F238E27FC236}">
                  <a16:creationId xmlns:a16="http://schemas.microsoft.com/office/drawing/2014/main" id="{01816B56-FA17-7C9E-217C-564D6037F09E}"/>
                </a:ext>
              </a:extLst>
            </p:cNvPr>
            <p:cNvSpPr/>
            <p:nvPr/>
          </p:nvSpPr>
          <p:spPr>
            <a:xfrm>
              <a:off x="126997" y="1555183"/>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24" name="Rectangle 23">
              <a:extLst>
                <a:ext uri="{FF2B5EF4-FFF2-40B4-BE49-F238E27FC236}">
                  <a16:creationId xmlns:a16="http://schemas.microsoft.com/office/drawing/2014/main" id="{5B3BD1E5-4F15-64ED-3EAA-4B35DCBCD4B7}"/>
                </a:ext>
              </a:extLst>
            </p:cNvPr>
            <p:cNvSpPr/>
            <p:nvPr/>
          </p:nvSpPr>
          <p:spPr>
            <a:xfrm>
              <a:off x="126997" y="2807070"/>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27" name="Rectangle 26">
              <a:extLst>
                <a:ext uri="{FF2B5EF4-FFF2-40B4-BE49-F238E27FC236}">
                  <a16:creationId xmlns:a16="http://schemas.microsoft.com/office/drawing/2014/main" id="{C8B6B21E-5CF8-3399-AC92-88AC048730C3}"/>
                </a:ext>
              </a:extLst>
            </p:cNvPr>
            <p:cNvSpPr/>
            <p:nvPr/>
          </p:nvSpPr>
          <p:spPr>
            <a:xfrm>
              <a:off x="126997" y="4058957"/>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sp>
          <p:nvSpPr>
            <p:cNvPr id="28" name="Rectangle 27">
              <a:extLst>
                <a:ext uri="{FF2B5EF4-FFF2-40B4-BE49-F238E27FC236}">
                  <a16:creationId xmlns:a16="http://schemas.microsoft.com/office/drawing/2014/main" id="{322BFD5B-CDF0-C655-F20E-059043A7F08D}"/>
                </a:ext>
              </a:extLst>
            </p:cNvPr>
            <p:cNvSpPr/>
            <p:nvPr/>
          </p:nvSpPr>
          <p:spPr>
            <a:xfrm>
              <a:off x="163841" y="1555183"/>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29" name="Rectangle 28">
              <a:extLst>
                <a:ext uri="{FF2B5EF4-FFF2-40B4-BE49-F238E27FC236}">
                  <a16:creationId xmlns:a16="http://schemas.microsoft.com/office/drawing/2014/main" id="{2BE67880-1F49-BF15-2E79-F6D3E6199F66}"/>
                </a:ext>
              </a:extLst>
            </p:cNvPr>
            <p:cNvSpPr/>
            <p:nvPr/>
          </p:nvSpPr>
          <p:spPr>
            <a:xfrm>
              <a:off x="163841" y="2807070"/>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30" name="Rectangle 29">
              <a:extLst>
                <a:ext uri="{FF2B5EF4-FFF2-40B4-BE49-F238E27FC236}">
                  <a16:creationId xmlns:a16="http://schemas.microsoft.com/office/drawing/2014/main" id="{44D771D7-9560-C5D5-C3FE-F78F9A6BB60A}"/>
                </a:ext>
              </a:extLst>
            </p:cNvPr>
            <p:cNvSpPr/>
            <p:nvPr/>
          </p:nvSpPr>
          <p:spPr>
            <a:xfrm>
              <a:off x="163841" y="4058957"/>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cxnSp>
          <p:nvCxnSpPr>
            <p:cNvPr id="31" name="Connecteur droit 30">
              <a:extLst>
                <a:ext uri="{FF2B5EF4-FFF2-40B4-BE49-F238E27FC236}">
                  <a16:creationId xmlns:a16="http://schemas.microsoft.com/office/drawing/2014/main" id="{8790EEF5-C966-B15C-AC08-28F4948C6982}"/>
                </a:ext>
              </a:extLst>
            </p:cNvPr>
            <p:cNvCxnSpPr>
              <a:cxnSpLocks/>
            </p:cNvCxnSpPr>
            <p:nvPr/>
          </p:nvCxnSpPr>
          <p:spPr>
            <a:xfrm flipV="1">
              <a:off x="3017966" y="3227226"/>
              <a:ext cx="771381" cy="125505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A9C50F10-5441-70A6-57A4-69F0ACA8DDF8}"/>
                </a:ext>
              </a:extLst>
            </p:cNvPr>
            <p:cNvCxnSpPr>
              <a:cxnSpLocks/>
            </p:cNvCxnSpPr>
            <p:nvPr/>
          </p:nvCxnSpPr>
          <p:spPr>
            <a:xfrm>
              <a:off x="4909621" y="3227226"/>
              <a:ext cx="638631"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DC24A5B3-0740-550B-3F00-23BF147EC739}"/>
                </a:ext>
              </a:extLst>
            </p:cNvPr>
            <p:cNvSpPr/>
            <p:nvPr/>
          </p:nvSpPr>
          <p:spPr>
            <a:xfrm>
              <a:off x="163841" y="1570541"/>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34" name="Rectangle 33">
              <a:extLst>
                <a:ext uri="{FF2B5EF4-FFF2-40B4-BE49-F238E27FC236}">
                  <a16:creationId xmlns:a16="http://schemas.microsoft.com/office/drawing/2014/main" id="{048A167F-2D5E-014B-3B63-20564809ECD4}"/>
                </a:ext>
              </a:extLst>
            </p:cNvPr>
            <p:cNvSpPr/>
            <p:nvPr/>
          </p:nvSpPr>
          <p:spPr>
            <a:xfrm>
              <a:off x="163841" y="2822428"/>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35" name="Rectangle 34">
              <a:extLst>
                <a:ext uri="{FF2B5EF4-FFF2-40B4-BE49-F238E27FC236}">
                  <a16:creationId xmlns:a16="http://schemas.microsoft.com/office/drawing/2014/main" id="{F7BA1573-9B48-2C40-91E9-ADF63F4CF5E0}"/>
                </a:ext>
              </a:extLst>
            </p:cNvPr>
            <p:cNvSpPr/>
            <p:nvPr/>
          </p:nvSpPr>
          <p:spPr>
            <a:xfrm>
              <a:off x="163841" y="4074315"/>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cxnSp>
          <p:nvCxnSpPr>
            <p:cNvPr id="36" name="Connecteur droit 35">
              <a:extLst>
                <a:ext uri="{FF2B5EF4-FFF2-40B4-BE49-F238E27FC236}">
                  <a16:creationId xmlns:a16="http://schemas.microsoft.com/office/drawing/2014/main" id="{F76AD9AF-9186-52F5-7AE3-3EC1364E0E4E}"/>
                </a:ext>
              </a:extLst>
            </p:cNvPr>
            <p:cNvCxnSpPr>
              <a:cxnSpLocks/>
            </p:cNvCxnSpPr>
            <p:nvPr/>
          </p:nvCxnSpPr>
          <p:spPr>
            <a:xfrm flipV="1">
              <a:off x="6020261" y="4972229"/>
              <a:ext cx="781796" cy="809593"/>
            </a:xfrm>
            <a:prstGeom prst="line">
              <a:avLst/>
            </a:prstGeom>
            <a:solidFill>
              <a:srgbClr val="78370A"/>
            </a:solidFill>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7" name="Connecteur droit 36">
              <a:extLst>
                <a:ext uri="{FF2B5EF4-FFF2-40B4-BE49-F238E27FC236}">
                  <a16:creationId xmlns:a16="http://schemas.microsoft.com/office/drawing/2014/main" id="{C0521ED3-F4D1-5311-A3F9-A48140DDC438}"/>
                </a:ext>
              </a:extLst>
            </p:cNvPr>
            <p:cNvCxnSpPr>
              <a:cxnSpLocks/>
            </p:cNvCxnSpPr>
            <p:nvPr/>
          </p:nvCxnSpPr>
          <p:spPr>
            <a:xfrm flipH="1" flipV="1">
              <a:off x="6944116" y="5026664"/>
              <a:ext cx="754995" cy="809591"/>
            </a:xfrm>
            <a:prstGeom prst="line">
              <a:avLst/>
            </a:prstGeom>
            <a:solidFill>
              <a:srgbClr val="78370A"/>
            </a:solidFill>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11BDD2FD-3D79-E1BA-87AB-06EC5D205594}"/>
                </a:ext>
              </a:extLst>
            </p:cNvPr>
            <p:cNvCxnSpPr>
              <a:cxnSpLocks/>
            </p:cNvCxnSpPr>
            <p:nvPr/>
          </p:nvCxnSpPr>
          <p:spPr>
            <a:xfrm flipV="1">
              <a:off x="3009090" y="3227226"/>
              <a:ext cx="771381" cy="1255052"/>
            </a:xfrm>
            <a:prstGeom prst="line">
              <a:avLst/>
            </a:prstGeom>
            <a:solidFill>
              <a:srgbClr val="78370A"/>
            </a:solidFill>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340CDD1C-98BF-9BD1-217C-FDBC6A4DBE9E}"/>
                </a:ext>
              </a:extLst>
            </p:cNvPr>
            <p:cNvCxnSpPr>
              <a:cxnSpLocks/>
            </p:cNvCxnSpPr>
            <p:nvPr/>
          </p:nvCxnSpPr>
          <p:spPr>
            <a:xfrm>
              <a:off x="4900745" y="3227226"/>
              <a:ext cx="638631" cy="0"/>
            </a:xfrm>
            <a:prstGeom prst="line">
              <a:avLst/>
            </a:prstGeom>
            <a:solidFill>
              <a:srgbClr val="78370A"/>
            </a:solidFill>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410B64BB-BDF8-86CB-D59F-95E9593625E0}"/>
                </a:ext>
              </a:extLst>
            </p:cNvPr>
            <p:cNvSpPr/>
            <p:nvPr/>
          </p:nvSpPr>
          <p:spPr>
            <a:xfrm>
              <a:off x="154965" y="1570541"/>
              <a:ext cx="2846363" cy="815926"/>
            </a:xfrm>
            <a:prstGeom prst="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41" name="Rectangle 40">
              <a:extLst>
                <a:ext uri="{FF2B5EF4-FFF2-40B4-BE49-F238E27FC236}">
                  <a16:creationId xmlns:a16="http://schemas.microsoft.com/office/drawing/2014/main" id="{7CAEA8B9-0696-1F2D-6663-0FAC70C4E231}"/>
                </a:ext>
              </a:extLst>
            </p:cNvPr>
            <p:cNvSpPr/>
            <p:nvPr/>
          </p:nvSpPr>
          <p:spPr>
            <a:xfrm>
              <a:off x="154965" y="2822428"/>
              <a:ext cx="2846363" cy="815926"/>
            </a:xfrm>
            <a:prstGeom prst="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42" name="Rectangle 41">
              <a:extLst>
                <a:ext uri="{FF2B5EF4-FFF2-40B4-BE49-F238E27FC236}">
                  <a16:creationId xmlns:a16="http://schemas.microsoft.com/office/drawing/2014/main" id="{5CC37135-531C-A3AA-1E72-4210059EFE53}"/>
                </a:ext>
              </a:extLst>
            </p:cNvPr>
            <p:cNvSpPr/>
            <p:nvPr/>
          </p:nvSpPr>
          <p:spPr>
            <a:xfrm>
              <a:off x="154965" y="4074315"/>
              <a:ext cx="2846363" cy="815926"/>
            </a:xfrm>
            <a:prstGeom prst="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grpSp>
      <p:sp>
        <p:nvSpPr>
          <p:cNvPr id="43" name="Rectangle 42">
            <a:extLst>
              <a:ext uri="{FF2B5EF4-FFF2-40B4-BE49-F238E27FC236}">
                <a16:creationId xmlns:a16="http://schemas.microsoft.com/office/drawing/2014/main" id="{A30DF4DB-D379-B370-E3B0-C8A7E88E55CD}"/>
              </a:ext>
            </a:extLst>
          </p:cNvPr>
          <p:cNvSpPr/>
          <p:nvPr/>
        </p:nvSpPr>
        <p:spPr>
          <a:xfrm>
            <a:off x="0" y="1574867"/>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nvGrpSpPr>
          <p:cNvPr id="44" name="Groupe 43">
            <a:extLst>
              <a:ext uri="{FF2B5EF4-FFF2-40B4-BE49-F238E27FC236}">
                <a16:creationId xmlns:a16="http://schemas.microsoft.com/office/drawing/2014/main" id="{35883867-43CA-8A60-A10F-C634F9340612}"/>
              </a:ext>
            </a:extLst>
          </p:cNvPr>
          <p:cNvGrpSpPr/>
          <p:nvPr/>
        </p:nvGrpSpPr>
        <p:grpSpPr>
          <a:xfrm>
            <a:off x="228597" y="1728636"/>
            <a:ext cx="11737647" cy="5177159"/>
            <a:chOff x="126997" y="1399735"/>
            <a:chExt cx="11737647" cy="5177159"/>
          </a:xfrm>
        </p:grpSpPr>
        <p:grpSp>
          <p:nvGrpSpPr>
            <p:cNvPr id="45" name="Groupe 44">
              <a:extLst>
                <a:ext uri="{FF2B5EF4-FFF2-40B4-BE49-F238E27FC236}">
                  <a16:creationId xmlns:a16="http://schemas.microsoft.com/office/drawing/2014/main" id="{CD313D85-E96E-EA80-177D-73316EA596AB}"/>
                </a:ext>
              </a:extLst>
            </p:cNvPr>
            <p:cNvGrpSpPr/>
            <p:nvPr/>
          </p:nvGrpSpPr>
          <p:grpSpPr>
            <a:xfrm>
              <a:off x="5548252" y="1399735"/>
              <a:ext cx="6316392" cy="3626929"/>
              <a:chOff x="3066051" y="1693497"/>
              <a:chExt cx="5514535" cy="3120493"/>
            </a:xfrm>
          </p:grpSpPr>
          <p:pic>
            <p:nvPicPr>
              <p:cNvPr id="78" name="Image 77">
                <a:extLst>
                  <a:ext uri="{FF2B5EF4-FFF2-40B4-BE49-F238E27FC236}">
                    <a16:creationId xmlns:a16="http://schemas.microsoft.com/office/drawing/2014/main" id="{B4C0CB4D-4162-8302-1A26-911B30721F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066051" y="1693497"/>
                <a:ext cx="5514535" cy="3120493"/>
              </a:xfrm>
              <a:prstGeom prst="rect">
                <a:avLst/>
              </a:prstGeom>
              <a:noFill/>
              <a:ln>
                <a:noFill/>
              </a:ln>
            </p:spPr>
          </p:pic>
          <p:sp>
            <p:nvSpPr>
              <p:cNvPr id="79" name="Rectangle 78">
                <a:extLst>
                  <a:ext uri="{FF2B5EF4-FFF2-40B4-BE49-F238E27FC236}">
                    <a16:creationId xmlns:a16="http://schemas.microsoft.com/office/drawing/2014/main" id="{412BE6F2-B7DE-64A6-4FD8-6F214DBD7F29}"/>
                  </a:ext>
                </a:extLst>
              </p:cNvPr>
              <p:cNvSpPr/>
              <p:nvPr/>
            </p:nvSpPr>
            <p:spPr>
              <a:xfrm flipH="1">
                <a:off x="6630408" y="3214407"/>
                <a:ext cx="1842866" cy="1560247"/>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rgbClr val="FF0000"/>
                    </a:solidFill>
                    <a:highlight>
                      <a:srgbClr val="FFFF00"/>
                    </a:highlight>
                  </a:rPr>
                  <a:t>Inspection</a:t>
                </a:r>
              </a:p>
              <a:p>
                <a:pPr algn="ctr"/>
                <a:r>
                  <a:rPr lang="fr-FR" sz="2400" b="1" dirty="0">
                    <a:solidFill>
                      <a:srgbClr val="FF0000"/>
                    </a:solidFill>
                    <a:highlight>
                      <a:srgbClr val="FFFF00"/>
                    </a:highlight>
                  </a:rPr>
                  <a:t>Du </a:t>
                </a:r>
              </a:p>
              <a:p>
                <a:pPr algn="ctr"/>
                <a:r>
                  <a:rPr lang="fr-FR" sz="2400" b="1" dirty="0">
                    <a:solidFill>
                      <a:srgbClr val="FF0000"/>
                    </a:solidFill>
                    <a:highlight>
                      <a:srgbClr val="FFFF00"/>
                    </a:highlight>
                  </a:rPr>
                  <a:t>Travail   </a:t>
                </a:r>
                <a:r>
                  <a:rPr lang="fr-FR" sz="2000" b="1" dirty="0">
                    <a:solidFill>
                      <a:srgbClr val="FF0000"/>
                    </a:solidFill>
                    <a:highlight>
                      <a:srgbClr val="FFFF00"/>
                    </a:highlight>
                  </a:rPr>
                  <a:t> </a:t>
                </a:r>
              </a:p>
              <a:p>
                <a:pPr algn="ctr"/>
                <a:endParaRPr lang="fr-FR" sz="2000" b="1" dirty="0">
                  <a:solidFill>
                    <a:srgbClr val="FF0000"/>
                  </a:solidFill>
                  <a:highlight>
                    <a:srgbClr val="FFFF00"/>
                  </a:highlight>
                </a:endParaRPr>
              </a:p>
            </p:txBody>
          </p:sp>
        </p:grpSp>
        <p:sp>
          <p:nvSpPr>
            <p:cNvPr id="46" name="Rectangle 45">
              <a:extLst>
                <a:ext uri="{FF2B5EF4-FFF2-40B4-BE49-F238E27FC236}">
                  <a16:creationId xmlns:a16="http://schemas.microsoft.com/office/drawing/2014/main" id="{99833FF1-0474-02B3-0063-C653A0DF8FB7}"/>
                </a:ext>
              </a:extLst>
            </p:cNvPr>
            <p:cNvSpPr/>
            <p:nvPr/>
          </p:nvSpPr>
          <p:spPr>
            <a:xfrm>
              <a:off x="171603" y="1555183"/>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cxnSp>
          <p:nvCxnSpPr>
            <p:cNvPr id="47" name="Connecteur droit avec flèche 46">
              <a:extLst>
                <a:ext uri="{FF2B5EF4-FFF2-40B4-BE49-F238E27FC236}">
                  <a16:creationId xmlns:a16="http://schemas.microsoft.com/office/drawing/2014/main" id="{A79EF0C7-18EA-F3D6-227F-3E005A908360}"/>
                </a:ext>
              </a:extLst>
            </p:cNvPr>
            <p:cNvCxnSpPr>
              <a:cxnSpLocks/>
            </p:cNvCxnSpPr>
            <p:nvPr/>
          </p:nvCxnSpPr>
          <p:spPr>
            <a:xfrm>
              <a:off x="1505688" y="2371109"/>
              <a:ext cx="0" cy="52050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FE48C721-19EF-B441-3B54-C53159E8EBCC}"/>
                </a:ext>
              </a:extLst>
            </p:cNvPr>
            <p:cNvSpPr/>
            <p:nvPr/>
          </p:nvSpPr>
          <p:spPr>
            <a:xfrm>
              <a:off x="171603" y="2807070"/>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49" name="Rectangle 48">
              <a:extLst>
                <a:ext uri="{FF2B5EF4-FFF2-40B4-BE49-F238E27FC236}">
                  <a16:creationId xmlns:a16="http://schemas.microsoft.com/office/drawing/2014/main" id="{8D85D40D-FA1D-3868-0BEB-64F73041808B}"/>
                </a:ext>
              </a:extLst>
            </p:cNvPr>
            <p:cNvSpPr/>
            <p:nvPr/>
          </p:nvSpPr>
          <p:spPr>
            <a:xfrm>
              <a:off x="171603" y="4058957"/>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cxnSp>
          <p:nvCxnSpPr>
            <p:cNvPr id="50" name="Connecteur droit avec flèche 49">
              <a:extLst>
                <a:ext uri="{FF2B5EF4-FFF2-40B4-BE49-F238E27FC236}">
                  <a16:creationId xmlns:a16="http://schemas.microsoft.com/office/drawing/2014/main" id="{DB33CABB-57AF-7045-DA99-B870420ED391}"/>
                </a:ext>
              </a:extLst>
            </p:cNvPr>
            <p:cNvCxnSpPr>
              <a:cxnSpLocks/>
            </p:cNvCxnSpPr>
            <p:nvPr/>
          </p:nvCxnSpPr>
          <p:spPr>
            <a:xfrm>
              <a:off x="1505688" y="3622996"/>
              <a:ext cx="0" cy="52050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F1BF4B22-BB59-4327-BAF4-68F3962F20E5}"/>
                </a:ext>
              </a:extLst>
            </p:cNvPr>
            <p:cNvSpPr/>
            <p:nvPr/>
          </p:nvSpPr>
          <p:spPr>
            <a:xfrm>
              <a:off x="3789347" y="1548852"/>
              <a:ext cx="1120274" cy="3326031"/>
            </a:xfrm>
            <a:prstGeom prst="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rgbClr val="FF0000"/>
                  </a:solidFill>
                </a:rPr>
                <a:t>C</a:t>
              </a:r>
            </a:p>
            <a:p>
              <a:pPr algn="ctr"/>
              <a:r>
                <a:rPr lang="fr-FR" sz="2000" b="1" dirty="0">
                  <a:solidFill>
                    <a:srgbClr val="FF0000"/>
                  </a:solidFill>
                </a:rPr>
                <a:t>O</a:t>
              </a:r>
            </a:p>
            <a:p>
              <a:pPr algn="ctr"/>
              <a:r>
                <a:rPr lang="fr-FR" sz="2000" b="1" dirty="0">
                  <a:solidFill>
                    <a:srgbClr val="FF0000"/>
                  </a:solidFill>
                </a:rPr>
                <a:t>M</a:t>
              </a:r>
            </a:p>
            <a:p>
              <a:pPr algn="ctr"/>
              <a:r>
                <a:rPr lang="fr-FR" sz="2000" b="1" dirty="0">
                  <a:solidFill>
                    <a:srgbClr val="FF0000"/>
                  </a:solidFill>
                </a:rPr>
                <a:t>P</a:t>
              </a:r>
            </a:p>
            <a:p>
              <a:pPr algn="ctr"/>
              <a:r>
                <a:rPr lang="fr-FR" sz="2000" b="1" dirty="0">
                  <a:solidFill>
                    <a:srgbClr val="FF0000"/>
                  </a:solidFill>
                </a:rPr>
                <a:t>A</a:t>
              </a:r>
            </a:p>
            <a:p>
              <a:pPr algn="ctr"/>
              <a:r>
                <a:rPr lang="fr-FR" sz="2000" b="1" dirty="0">
                  <a:solidFill>
                    <a:srgbClr val="FF0000"/>
                  </a:solidFill>
                </a:rPr>
                <a:t>R</a:t>
              </a:r>
            </a:p>
            <a:p>
              <a:pPr algn="ctr"/>
              <a:r>
                <a:rPr lang="fr-FR" sz="2000" b="1" dirty="0">
                  <a:solidFill>
                    <a:srgbClr val="FF0000"/>
                  </a:solidFill>
                </a:rPr>
                <a:t>U</a:t>
              </a:r>
            </a:p>
            <a:p>
              <a:pPr algn="ctr"/>
              <a:r>
                <a:rPr lang="fr-FR" sz="2000" b="1" dirty="0">
                  <a:solidFill>
                    <a:srgbClr val="FF0000"/>
                  </a:solidFill>
                </a:rPr>
                <a:t>T</a:t>
              </a:r>
            </a:p>
            <a:p>
              <a:pPr algn="ctr"/>
              <a:r>
                <a:rPr lang="fr-FR" sz="2000" b="1" dirty="0">
                  <a:solidFill>
                    <a:srgbClr val="FF0000"/>
                  </a:solidFill>
                </a:rPr>
                <a:t>I</a:t>
              </a:r>
            </a:p>
            <a:p>
              <a:pPr algn="ctr"/>
              <a:r>
                <a:rPr lang="fr-FR" sz="2000" b="1" dirty="0">
                  <a:solidFill>
                    <a:srgbClr val="FF0000"/>
                  </a:solidFill>
                </a:rPr>
                <a:t>O</a:t>
              </a:r>
            </a:p>
            <a:p>
              <a:pPr algn="ctr"/>
              <a:r>
                <a:rPr lang="fr-FR" b="1" dirty="0">
                  <a:solidFill>
                    <a:srgbClr val="FF0000"/>
                  </a:solidFill>
                </a:rPr>
                <a:t>N</a:t>
              </a:r>
            </a:p>
          </p:txBody>
        </p:sp>
        <p:cxnSp>
          <p:nvCxnSpPr>
            <p:cNvPr id="52" name="Connecteur droit 51">
              <a:extLst>
                <a:ext uri="{FF2B5EF4-FFF2-40B4-BE49-F238E27FC236}">
                  <a16:creationId xmlns:a16="http://schemas.microsoft.com/office/drawing/2014/main" id="{BD246A07-4CBE-79A0-B9C8-3D7B57BF7846}"/>
                </a:ext>
              </a:extLst>
            </p:cNvPr>
            <p:cNvCxnSpPr>
              <a:cxnSpLocks/>
              <a:stCxn id="49" idx="3"/>
              <a:endCxn id="51" idx="1"/>
            </p:cNvCxnSpPr>
            <p:nvPr/>
          </p:nvCxnSpPr>
          <p:spPr>
            <a:xfrm flipV="1">
              <a:off x="3017966" y="3211868"/>
              <a:ext cx="771381" cy="125505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2E830B5A-79C1-EA08-905F-FB157D642923}"/>
                </a:ext>
              </a:extLst>
            </p:cNvPr>
            <p:cNvCxnSpPr>
              <a:cxnSpLocks/>
              <a:stCxn id="51" idx="3"/>
            </p:cNvCxnSpPr>
            <p:nvPr/>
          </p:nvCxnSpPr>
          <p:spPr>
            <a:xfrm>
              <a:off x="4909621" y="3211868"/>
              <a:ext cx="638631"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EE807E2C-A1A5-47CD-B41C-4E5D7DD232C7}"/>
                </a:ext>
              </a:extLst>
            </p:cNvPr>
            <p:cNvCxnSpPr>
              <a:cxnSpLocks/>
            </p:cNvCxnSpPr>
            <p:nvPr/>
          </p:nvCxnSpPr>
          <p:spPr>
            <a:xfrm flipV="1">
              <a:off x="6110417" y="5026633"/>
              <a:ext cx="799721" cy="755159"/>
            </a:xfrm>
            <a:prstGeom prst="line">
              <a:avLst/>
            </a:prstGeom>
            <a:ln w="3810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B6D114D5-943B-0908-A893-B173459225D4}"/>
                </a:ext>
              </a:extLst>
            </p:cNvPr>
            <p:cNvCxnSpPr>
              <a:cxnSpLocks/>
            </p:cNvCxnSpPr>
            <p:nvPr/>
          </p:nvCxnSpPr>
          <p:spPr>
            <a:xfrm flipH="1" flipV="1">
              <a:off x="6952992" y="5026664"/>
              <a:ext cx="754995" cy="809591"/>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9E7F6D5D-9AD1-28C7-AD0B-9874DD0363BB}"/>
                </a:ext>
              </a:extLst>
            </p:cNvPr>
            <p:cNvSpPr/>
            <p:nvPr/>
          </p:nvSpPr>
          <p:spPr>
            <a:xfrm>
              <a:off x="3607051" y="5613033"/>
              <a:ext cx="2422086" cy="963861"/>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rPr>
                <a:t>Accord</a:t>
              </a:r>
            </a:p>
            <a:p>
              <a:pPr marL="342900" indent="-342900" algn="ctr">
                <a:buFont typeface="Wingdings" panose="05000000000000000000" pitchFamily="2" charset="2"/>
                <a:buChar char="§"/>
              </a:pPr>
              <a:r>
                <a:rPr lang="fr-FR" sz="2000" b="1" dirty="0">
                  <a:solidFill>
                    <a:schemeClr val="bg1"/>
                  </a:solidFill>
                </a:rPr>
                <a:t>Procès –verbal de conciliation</a:t>
              </a:r>
            </a:p>
          </p:txBody>
        </p:sp>
        <p:sp>
          <p:nvSpPr>
            <p:cNvPr id="57" name="Rectangle 56">
              <a:extLst>
                <a:ext uri="{FF2B5EF4-FFF2-40B4-BE49-F238E27FC236}">
                  <a16:creationId xmlns:a16="http://schemas.microsoft.com/office/drawing/2014/main" id="{8C737D83-1FC2-7F9B-A4EB-AFB0C482E06E}"/>
                </a:ext>
              </a:extLst>
            </p:cNvPr>
            <p:cNvSpPr/>
            <p:nvPr/>
          </p:nvSpPr>
          <p:spPr>
            <a:xfrm>
              <a:off x="7734788" y="5613033"/>
              <a:ext cx="2422086" cy="963861"/>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rPr>
                <a:t>Echec</a:t>
              </a:r>
            </a:p>
            <a:p>
              <a:pPr marL="342900" indent="-342900" algn="ctr">
                <a:buFont typeface="Wingdings" panose="05000000000000000000" pitchFamily="2" charset="2"/>
                <a:buChar char="§"/>
              </a:pPr>
              <a:r>
                <a:rPr lang="fr-FR" sz="2000" b="1" dirty="0">
                  <a:solidFill>
                    <a:schemeClr val="bg1"/>
                  </a:solidFill>
                </a:rPr>
                <a:t>Procès –verbal de  non conciliation</a:t>
              </a:r>
            </a:p>
          </p:txBody>
        </p:sp>
        <p:sp>
          <p:nvSpPr>
            <p:cNvPr id="58" name="ZoneTexte 57">
              <a:extLst>
                <a:ext uri="{FF2B5EF4-FFF2-40B4-BE49-F238E27FC236}">
                  <a16:creationId xmlns:a16="http://schemas.microsoft.com/office/drawing/2014/main" id="{9AFEAFD8-75D3-B9F5-F000-B047CC4CA4BB}"/>
                </a:ext>
              </a:extLst>
            </p:cNvPr>
            <p:cNvSpPr txBox="1"/>
            <p:nvPr/>
          </p:nvSpPr>
          <p:spPr>
            <a:xfrm>
              <a:off x="3836768" y="5199490"/>
              <a:ext cx="1862292" cy="400110"/>
            </a:xfrm>
            <a:prstGeom prst="rect">
              <a:avLst/>
            </a:prstGeom>
            <a:noFill/>
          </p:spPr>
          <p:txBody>
            <a:bodyPr wrap="square" rtlCol="0">
              <a:spAutoFit/>
            </a:bodyPr>
            <a:lstStyle/>
            <a:p>
              <a:r>
                <a:rPr lang="fr-FR" sz="2000" b="1" dirty="0">
                  <a:solidFill>
                    <a:schemeClr val="bg1"/>
                  </a:solidFill>
                </a:rPr>
                <a:t>Art 242 alinéa 6</a:t>
              </a:r>
            </a:p>
          </p:txBody>
        </p:sp>
        <p:sp>
          <p:nvSpPr>
            <p:cNvPr id="59" name="ZoneTexte 58">
              <a:extLst>
                <a:ext uri="{FF2B5EF4-FFF2-40B4-BE49-F238E27FC236}">
                  <a16:creationId xmlns:a16="http://schemas.microsoft.com/office/drawing/2014/main" id="{0A67E3D3-6293-DA27-BA3B-A22419D30AD3}"/>
                </a:ext>
              </a:extLst>
            </p:cNvPr>
            <p:cNvSpPr txBox="1"/>
            <p:nvPr/>
          </p:nvSpPr>
          <p:spPr>
            <a:xfrm>
              <a:off x="8014685" y="5212923"/>
              <a:ext cx="1862292" cy="400110"/>
            </a:xfrm>
            <a:prstGeom prst="rect">
              <a:avLst/>
            </a:prstGeom>
            <a:noFill/>
          </p:spPr>
          <p:txBody>
            <a:bodyPr wrap="square" rtlCol="0">
              <a:spAutoFit/>
            </a:bodyPr>
            <a:lstStyle/>
            <a:p>
              <a:r>
                <a:rPr lang="fr-FR" sz="2000" b="1" dirty="0"/>
                <a:t>     </a:t>
              </a:r>
              <a:r>
                <a:rPr lang="fr-FR" sz="2000" b="1" dirty="0">
                  <a:solidFill>
                    <a:schemeClr val="bg1"/>
                  </a:solidFill>
                </a:rPr>
                <a:t>Art 242-2</a:t>
              </a:r>
            </a:p>
          </p:txBody>
        </p:sp>
        <p:sp>
          <p:nvSpPr>
            <p:cNvPr id="60" name="Rectangle 59">
              <a:extLst>
                <a:ext uri="{FF2B5EF4-FFF2-40B4-BE49-F238E27FC236}">
                  <a16:creationId xmlns:a16="http://schemas.microsoft.com/office/drawing/2014/main" id="{7036702E-AA97-F040-2380-3C71D0FCD0A1}"/>
                </a:ext>
              </a:extLst>
            </p:cNvPr>
            <p:cNvSpPr/>
            <p:nvPr/>
          </p:nvSpPr>
          <p:spPr>
            <a:xfrm>
              <a:off x="126997" y="1555183"/>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61" name="Rectangle 60">
              <a:extLst>
                <a:ext uri="{FF2B5EF4-FFF2-40B4-BE49-F238E27FC236}">
                  <a16:creationId xmlns:a16="http://schemas.microsoft.com/office/drawing/2014/main" id="{71E965E3-764E-C3F2-80EC-7195A9F2958C}"/>
                </a:ext>
              </a:extLst>
            </p:cNvPr>
            <p:cNvSpPr/>
            <p:nvPr/>
          </p:nvSpPr>
          <p:spPr>
            <a:xfrm>
              <a:off x="126997" y="2807070"/>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62" name="Rectangle 61">
              <a:extLst>
                <a:ext uri="{FF2B5EF4-FFF2-40B4-BE49-F238E27FC236}">
                  <a16:creationId xmlns:a16="http://schemas.microsoft.com/office/drawing/2014/main" id="{C4D3CDA3-8A50-ED15-A27C-545513BE066F}"/>
                </a:ext>
              </a:extLst>
            </p:cNvPr>
            <p:cNvSpPr/>
            <p:nvPr/>
          </p:nvSpPr>
          <p:spPr>
            <a:xfrm>
              <a:off x="126997" y="4058957"/>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sp>
          <p:nvSpPr>
            <p:cNvPr id="63" name="Rectangle 62">
              <a:extLst>
                <a:ext uri="{FF2B5EF4-FFF2-40B4-BE49-F238E27FC236}">
                  <a16:creationId xmlns:a16="http://schemas.microsoft.com/office/drawing/2014/main" id="{2F883926-14C9-35D2-05D4-C2F37735B62B}"/>
                </a:ext>
              </a:extLst>
            </p:cNvPr>
            <p:cNvSpPr/>
            <p:nvPr/>
          </p:nvSpPr>
          <p:spPr>
            <a:xfrm>
              <a:off x="163841" y="1555183"/>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64" name="Rectangle 63">
              <a:extLst>
                <a:ext uri="{FF2B5EF4-FFF2-40B4-BE49-F238E27FC236}">
                  <a16:creationId xmlns:a16="http://schemas.microsoft.com/office/drawing/2014/main" id="{20C0D422-C850-4B7F-9E89-7CFDD21C3C07}"/>
                </a:ext>
              </a:extLst>
            </p:cNvPr>
            <p:cNvSpPr/>
            <p:nvPr/>
          </p:nvSpPr>
          <p:spPr>
            <a:xfrm>
              <a:off x="163841" y="2807070"/>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65" name="Rectangle 64">
              <a:extLst>
                <a:ext uri="{FF2B5EF4-FFF2-40B4-BE49-F238E27FC236}">
                  <a16:creationId xmlns:a16="http://schemas.microsoft.com/office/drawing/2014/main" id="{8E4279BB-C0A6-94B3-5DEE-A780F3BEAB7B}"/>
                </a:ext>
              </a:extLst>
            </p:cNvPr>
            <p:cNvSpPr/>
            <p:nvPr/>
          </p:nvSpPr>
          <p:spPr>
            <a:xfrm>
              <a:off x="163841" y="4058957"/>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cxnSp>
          <p:nvCxnSpPr>
            <p:cNvPr id="66" name="Connecteur droit 65">
              <a:extLst>
                <a:ext uri="{FF2B5EF4-FFF2-40B4-BE49-F238E27FC236}">
                  <a16:creationId xmlns:a16="http://schemas.microsoft.com/office/drawing/2014/main" id="{B76FFBDA-BEEE-59BD-E4EB-394D4B2CAF17}"/>
                </a:ext>
              </a:extLst>
            </p:cNvPr>
            <p:cNvCxnSpPr>
              <a:cxnSpLocks/>
            </p:cNvCxnSpPr>
            <p:nvPr/>
          </p:nvCxnSpPr>
          <p:spPr>
            <a:xfrm flipV="1">
              <a:off x="3017966" y="3227226"/>
              <a:ext cx="771381" cy="125505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86144E33-DBAF-CCE0-EC5A-FBB677907A6E}"/>
                </a:ext>
              </a:extLst>
            </p:cNvPr>
            <p:cNvCxnSpPr>
              <a:cxnSpLocks/>
            </p:cNvCxnSpPr>
            <p:nvPr/>
          </p:nvCxnSpPr>
          <p:spPr>
            <a:xfrm>
              <a:off x="4909621" y="3227226"/>
              <a:ext cx="638631"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777E98C8-26CA-F06C-254C-921A258B15D5}"/>
                </a:ext>
              </a:extLst>
            </p:cNvPr>
            <p:cNvSpPr/>
            <p:nvPr/>
          </p:nvSpPr>
          <p:spPr>
            <a:xfrm>
              <a:off x="163841" y="1570541"/>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69" name="Rectangle 68">
              <a:extLst>
                <a:ext uri="{FF2B5EF4-FFF2-40B4-BE49-F238E27FC236}">
                  <a16:creationId xmlns:a16="http://schemas.microsoft.com/office/drawing/2014/main" id="{34CEAA59-5435-1FB9-E67B-F5A6528DACA0}"/>
                </a:ext>
              </a:extLst>
            </p:cNvPr>
            <p:cNvSpPr/>
            <p:nvPr/>
          </p:nvSpPr>
          <p:spPr>
            <a:xfrm>
              <a:off x="163841" y="2822428"/>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70" name="Rectangle 69">
              <a:extLst>
                <a:ext uri="{FF2B5EF4-FFF2-40B4-BE49-F238E27FC236}">
                  <a16:creationId xmlns:a16="http://schemas.microsoft.com/office/drawing/2014/main" id="{DB207BD2-AE24-C17C-B520-7CAE170F053E}"/>
                </a:ext>
              </a:extLst>
            </p:cNvPr>
            <p:cNvSpPr/>
            <p:nvPr/>
          </p:nvSpPr>
          <p:spPr>
            <a:xfrm>
              <a:off x="163841" y="4074315"/>
              <a:ext cx="2846363" cy="8159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cxnSp>
          <p:nvCxnSpPr>
            <p:cNvPr id="72" name="Connecteur droit 71">
              <a:extLst>
                <a:ext uri="{FF2B5EF4-FFF2-40B4-BE49-F238E27FC236}">
                  <a16:creationId xmlns:a16="http://schemas.microsoft.com/office/drawing/2014/main" id="{443D4823-5B85-9217-9D8C-8C74706FF64E}"/>
                </a:ext>
              </a:extLst>
            </p:cNvPr>
            <p:cNvCxnSpPr>
              <a:cxnSpLocks/>
            </p:cNvCxnSpPr>
            <p:nvPr/>
          </p:nvCxnSpPr>
          <p:spPr>
            <a:xfrm flipH="1" flipV="1">
              <a:off x="6944116" y="5026634"/>
              <a:ext cx="754995" cy="809591"/>
            </a:xfrm>
            <a:prstGeom prst="line">
              <a:avLst/>
            </a:prstGeom>
            <a:solidFill>
              <a:srgbClr val="78370A"/>
            </a:solidFill>
            <a:ln w="3810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73" name="Connecteur droit 72">
              <a:extLst>
                <a:ext uri="{FF2B5EF4-FFF2-40B4-BE49-F238E27FC236}">
                  <a16:creationId xmlns:a16="http://schemas.microsoft.com/office/drawing/2014/main" id="{67B48FC7-95B5-8813-701C-0F3E71908F1B}"/>
                </a:ext>
              </a:extLst>
            </p:cNvPr>
            <p:cNvCxnSpPr>
              <a:cxnSpLocks/>
            </p:cNvCxnSpPr>
            <p:nvPr/>
          </p:nvCxnSpPr>
          <p:spPr>
            <a:xfrm flipV="1">
              <a:off x="3009090" y="3227196"/>
              <a:ext cx="771381" cy="1255052"/>
            </a:xfrm>
            <a:prstGeom prst="line">
              <a:avLst/>
            </a:prstGeom>
            <a:solidFill>
              <a:srgbClr val="78370A"/>
            </a:solidFill>
            <a:ln w="3810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74" name="Connecteur droit 73">
              <a:extLst>
                <a:ext uri="{FF2B5EF4-FFF2-40B4-BE49-F238E27FC236}">
                  <a16:creationId xmlns:a16="http://schemas.microsoft.com/office/drawing/2014/main" id="{112B36DD-4028-06D7-14CC-06C9A653CE7D}"/>
                </a:ext>
              </a:extLst>
            </p:cNvPr>
            <p:cNvCxnSpPr>
              <a:cxnSpLocks/>
            </p:cNvCxnSpPr>
            <p:nvPr/>
          </p:nvCxnSpPr>
          <p:spPr>
            <a:xfrm>
              <a:off x="4900745" y="3227196"/>
              <a:ext cx="638631" cy="0"/>
            </a:xfrm>
            <a:prstGeom prst="line">
              <a:avLst/>
            </a:prstGeom>
            <a:solidFill>
              <a:srgbClr val="78370A"/>
            </a:solidFill>
            <a:ln w="3810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54CABB6D-FC3D-C99D-35A3-86EE6507B645}"/>
                </a:ext>
              </a:extLst>
            </p:cNvPr>
            <p:cNvSpPr/>
            <p:nvPr/>
          </p:nvSpPr>
          <p:spPr>
            <a:xfrm>
              <a:off x="154965" y="1566840"/>
              <a:ext cx="2846363" cy="815926"/>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Echec de la négo.</a:t>
              </a:r>
            </a:p>
            <a:p>
              <a:pPr algn="ctr"/>
              <a:r>
                <a:rPr lang="fr-FR" sz="2400" b="1" dirty="0">
                  <a:solidFill>
                    <a:schemeClr val="bg1"/>
                  </a:solidFill>
                </a:rPr>
                <a:t>En interne</a:t>
              </a:r>
            </a:p>
            <a:p>
              <a:pPr algn="ctr"/>
              <a:endParaRPr lang="fr-FR" dirty="0"/>
            </a:p>
          </p:txBody>
        </p:sp>
        <p:sp>
          <p:nvSpPr>
            <p:cNvPr id="76" name="Rectangle 75">
              <a:extLst>
                <a:ext uri="{FF2B5EF4-FFF2-40B4-BE49-F238E27FC236}">
                  <a16:creationId xmlns:a16="http://schemas.microsoft.com/office/drawing/2014/main" id="{2552A21D-DCEF-0D92-1F27-FD2847824247}"/>
                </a:ext>
              </a:extLst>
            </p:cNvPr>
            <p:cNvSpPr/>
            <p:nvPr/>
          </p:nvSpPr>
          <p:spPr>
            <a:xfrm>
              <a:off x="154965" y="2822428"/>
              <a:ext cx="2846363" cy="815926"/>
            </a:xfrm>
            <a:prstGeom prst="rect">
              <a:avLst/>
            </a:prstGeom>
            <a:solidFill>
              <a:srgbClr val="7837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sp>
          <p:nvSpPr>
            <p:cNvPr id="77" name="Rectangle 76">
              <a:extLst>
                <a:ext uri="{FF2B5EF4-FFF2-40B4-BE49-F238E27FC236}">
                  <a16:creationId xmlns:a16="http://schemas.microsoft.com/office/drawing/2014/main" id="{E0E4E4FE-F1B2-8AE9-5390-14038CC031AA}"/>
                </a:ext>
              </a:extLst>
            </p:cNvPr>
            <p:cNvSpPr/>
            <p:nvPr/>
          </p:nvSpPr>
          <p:spPr>
            <a:xfrm>
              <a:off x="154965" y="4074315"/>
              <a:ext cx="2846363" cy="815926"/>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Convocation des</a:t>
              </a:r>
            </a:p>
            <a:p>
              <a:pPr algn="ctr"/>
              <a:r>
                <a:rPr lang="fr-FR" sz="2400" b="1" dirty="0">
                  <a:solidFill>
                    <a:schemeClr val="bg1"/>
                  </a:solidFill>
                </a:rPr>
                <a:t>Parties</a:t>
              </a:r>
            </a:p>
            <a:p>
              <a:pPr algn="ctr"/>
              <a:endParaRPr lang="fr-FR" dirty="0"/>
            </a:p>
          </p:txBody>
        </p:sp>
        <p:sp>
          <p:nvSpPr>
            <p:cNvPr id="86" name="Rectangle 85">
              <a:extLst>
                <a:ext uri="{FF2B5EF4-FFF2-40B4-BE49-F238E27FC236}">
                  <a16:creationId xmlns:a16="http://schemas.microsoft.com/office/drawing/2014/main" id="{DA2DD4D5-2DA7-B1DD-2827-1416183FBC95}"/>
                </a:ext>
              </a:extLst>
            </p:cNvPr>
            <p:cNvSpPr/>
            <p:nvPr/>
          </p:nvSpPr>
          <p:spPr>
            <a:xfrm>
              <a:off x="154965" y="2818979"/>
              <a:ext cx="2846363" cy="815926"/>
            </a:xfrm>
            <a:prstGeom prst="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a:p>
              <a:pPr algn="ctr"/>
              <a:r>
                <a:rPr lang="fr-FR" sz="2400" b="1" dirty="0">
                  <a:solidFill>
                    <a:schemeClr val="bg1"/>
                  </a:solidFill>
                </a:rPr>
                <a:t>Saisine de l’autorité compétente</a:t>
              </a:r>
            </a:p>
            <a:p>
              <a:pPr algn="ctr"/>
              <a:endParaRPr lang="fr-FR" dirty="0"/>
            </a:p>
          </p:txBody>
        </p:sp>
      </p:grpSp>
      <p:sp>
        <p:nvSpPr>
          <p:cNvPr id="87" name="ZoneTexte 86">
            <a:extLst>
              <a:ext uri="{FF2B5EF4-FFF2-40B4-BE49-F238E27FC236}">
                <a16:creationId xmlns:a16="http://schemas.microsoft.com/office/drawing/2014/main" id="{E1891CE7-F59C-898F-1267-2AA0AF2AC796}"/>
              </a:ext>
            </a:extLst>
          </p:cNvPr>
          <p:cNvSpPr txBox="1"/>
          <p:nvPr/>
        </p:nvSpPr>
        <p:spPr>
          <a:xfrm>
            <a:off x="327355" y="699637"/>
            <a:ext cx="11537289" cy="523220"/>
          </a:xfrm>
          <a:prstGeom prst="rect">
            <a:avLst/>
          </a:prstGeom>
          <a:noFill/>
        </p:spPr>
        <p:txBody>
          <a:bodyPr wrap="square" rtlCol="0">
            <a:spAutoFit/>
          </a:bodyPr>
          <a:lstStyle/>
          <a:p>
            <a:pPr marL="457200" indent="-457200" algn="ctr">
              <a:buFont typeface="Wingdings" panose="05000000000000000000" pitchFamily="2" charset="2"/>
              <a:buChar char="q"/>
            </a:pPr>
            <a:r>
              <a:rPr lang="fr-FR" sz="2800" b="1" dirty="0">
                <a:solidFill>
                  <a:schemeClr val="bg1"/>
                </a:solidFill>
                <a:latin typeface="Verdana" panose="020B0604030504040204" pitchFamily="34" charset="0"/>
                <a:ea typeface="Verdana" panose="020B0604030504040204" pitchFamily="34" charset="0"/>
                <a:cs typeface="+mj-cs"/>
              </a:rPr>
              <a:t>Procédure de conciliation</a:t>
            </a:r>
          </a:p>
        </p:txBody>
      </p:sp>
    </p:spTree>
    <p:extLst>
      <p:ext uri="{BB962C8B-B14F-4D97-AF65-F5344CB8AC3E}">
        <p14:creationId xmlns:p14="http://schemas.microsoft.com/office/powerpoint/2010/main" val="144288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87"/>
                                        </p:tgtEl>
                                      </p:cBhvr>
                                    </p:animEffect>
                                    <p:set>
                                      <p:cBhvr>
                                        <p:cTn id="7" dur="1" fill="hold">
                                          <p:stCondLst>
                                            <p:cond delay="1999"/>
                                          </p:stCondLst>
                                        </p:cTn>
                                        <p:tgtEl>
                                          <p:spTgt spid="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78FF3C3E-C535-0151-0465-95A7A1E4A2B0}"/>
              </a:ext>
            </a:extLst>
          </p:cNvPr>
          <p:cNvSpPr txBox="1"/>
          <p:nvPr/>
        </p:nvSpPr>
        <p:spPr>
          <a:xfrm>
            <a:off x="202573" y="1510076"/>
            <a:ext cx="11865335"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Première partie : Définition et cadre juridique du concept de  dialogue social        </a:t>
            </a:r>
          </a:p>
        </p:txBody>
      </p:sp>
      <p:sp>
        <p:nvSpPr>
          <p:cNvPr id="5" name="ZoneTexte 4">
            <a:extLst>
              <a:ext uri="{FF2B5EF4-FFF2-40B4-BE49-F238E27FC236}">
                <a16:creationId xmlns:a16="http://schemas.microsoft.com/office/drawing/2014/main" id="{57D56F14-D10D-CD37-DD57-89CCB642CB78}"/>
              </a:ext>
            </a:extLst>
          </p:cNvPr>
          <p:cNvSpPr txBox="1"/>
          <p:nvPr/>
        </p:nvSpPr>
        <p:spPr>
          <a:xfrm>
            <a:off x="657653" y="3594715"/>
            <a:ext cx="11315254" cy="2808076"/>
          </a:xfrm>
          <a:prstGeom prst="rect">
            <a:avLst/>
          </a:prstGeom>
          <a:noFill/>
        </p:spPr>
        <p:txBody>
          <a:bodyPr wrap="square">
            <a:spAutoFit/>
          </a:bodyPr>
          <a:lstStyle/>
          <a:p>
            <a:pPr marL="342900" lvl="0" indent="-342900">
              <a:lnSpc>
                <a:spcPct val="20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Qu’entendre par dialogue social ? (Q1)</a:t>
            </a:r>
          </a:p>
          <a:p>
            <a:pPr marL="342900" lvl="0" indent="-342900">
              <a:lnSpc>
                <a:spcPct val="200000"/>
              </a:lnSpc>
              <a:buFont typeface="Wingdings" panose="05000000000000000000" pitchFamily="2" charset="2"/>
              <a:buChar char="§"/>
            </a:pP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Quelles sont les normes internationales du dialogue social? </a:t>
            </a: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(Q2)</a:t>
            </a:r>
          </a:p>
          <a:p>
            <a:pPr marL="342900" lvl="0" indent="-342900">
              <a:lnSpc>
                <a:spcPct val="200000"/>
              </a:lnSpc>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cs typeface="Times New Roman" panose="02020603050405020304" pitchFamily="18" charset="0"/>
              </a:rPr>
              <a:t>Quels sont les textes juridiques qui régissent le dialogue social sur le plan national </a:t>
            </a:r>
            <a:r>
              <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 (Q3)</a:t>
            </a:r>
          </a:p>
        </p:txBody>
      </p:sp>
      <p:sp>
        <p:nvSpPr>
          <p:cNvPr id="10" name="ZoneTexte 9">
            <a:extLst>
              <a:ext uri="{FF2B5EF4-FFF2-40B4-BE49-F238E27FC236}">
                <a16:creationId xmlns:a16="http://schemas.microsoft.com/office/drawing/2014/main" id="{D39BDEA8-EC13-04D0-75E0-E784D4DCB0CF}"/>
              </a:ext>
            </a:extLst>
          </p:cNvPr>
          <p:cNvSpPr txBox="1"/>
          <p:nvPr/>
        </p:nvSpPr>
        <p:spPr>
          <a:xfrm>
            <a:off x="202573" y="2899058"/>
            <a:ext cx="3182587" cy="446276"/>
          </a:xfrm>
          <a:prstGeom prst="rect">
            <a:avLst/>
          </a:prstGeom>
          <a:noFill/>
        </p:spPr>
        <p:txBody>
          <a:bodyPr wrap="square" rtlCol="0">
            <a:spAutoFit/>
          </a:bodyPr>
          <a:lstStyle/>
          <a:p>
            <a:r>
              <a:rPr lang="fr-FR" sz="2300" b="1" dirty="0">
                <a:solidFill>
                  <a:schemeClr val="bg1"/>
                </a:solidFill>
                <a:latin typeface="Verdana" panose="020B0604030504040204" pitchFamily="34" charset="0"/>
                <a:ea typeface="Verdana" panose="020B0604030504040204" pitchFamily="34" charset="0"/>
                <a:cs typeface="Times New Roman" panose="02020603050405020304" pitchFamily="18" charset="0"/>
              </a:rPr>
              <a:t>3 questions ( Q )</a:t>
            </a:r>
          </a:p>
        </p:txBody>
      </p:sp>
    </p:spTree>
    <p:extLst>
      <p:ext uri="{BB962C8B-B14F-4D97-AF65-F5344CB8AC3E}">
        <p14:creationId xmlns:p14="http://schemas.microsoft.com/office/powerpoint/2010/main" val="99884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641604"/>
            <a:ext cx="12192000" cy="6395133"/>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388849"/>
            <a:ext cx="12192000" cy="129311"/>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6930" y="0"/>
            <a:ext cx="335977" cy="384357"/>
          </a:xfrm>
          <a:prstGeom prst="rect">
            <a:avLst/>
          </a:prstGeom>
        </p:spPr>
      </p:pic>
      <p:sp>
        <p:nvSpPr>
          <p:cNvPr id="26" name="Rectangle 25"/>
          <p:cNvSpPr/>
          <p:nvPr/>
        </p:nvSpPr>
        <p:spPr>
          <a:xfrm>
            <a:off x="0" y="512293"/>
            <a:ext cx="12192000" cy="129312"/>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6" name="Groupe 5">
            <a:extLst>
              <a:ext uri="{FF2B5EF4-FFF2-40B4-BE49-F238E27FC236}">
                <a16:creationId xmlns:a16="http://schemas.microsoft.com/office/drawing/2014/main" id="{29CD451A-990A-21FE-D99D-7E390FCECBBF}"/>
              </a:ext>
            </a:extLst>
          </p:cNvPr>
          <p:cNvGrpSpPr/>
          <p:nvPr/>
        </p:nvGrpSpPr>
        <p:grpSpPr>
          <a:xfrm>
            <a:off x="277090" y="1653555"/>
            <a:ext cx="11122430" cy="5202997"/>
            <a:chOff x="277090" y="1197079"/>
            <a:chExt cx="11122430" cy="5202997"/>
          </a:xfrm>
        </p:grpSpPr>
        <p:sp>
          <p:nvSpPr>
            <p:cNvPr id="7" name="Rectangle : coins arrondis 6">
              <a:extLst>
                <a:ext uri="{FF2B5EF4-FFF2-40B4-BE49-F238E27FC236}">
                  <a16:creationId xmlns:a16="http://schemas.microsoft.com/office/drawing/2014/main" id="{1FA22D1C-C7BA-A0D8-E3E2-9EF55BA0010D}"/>
                </a:ext>
              </a:extLst>
            </p:cNvPr>
            <p:cNvSpPr/>
            <p:nvPr/>
          </p:nvSpPr>
          <p:spPr>
            <a:xfrm>
              <a:off x="277090" y="1197079"/>
              <a:ext cx="2336798" cy="1090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Mise en place </a:t>
              </a:r>
            </a:p>
            <a:p>
              <a:pPr algn="ctr"/>
              <a:r>
                <a:rPr lang="fr-FR" sz="2000" b="1" dirty="0">
                  <a:latin typeface="Verdana" panose="020B0604030504040204" pitchFamily="34" charset="0"/>
                  <a:ea typeface="Verdana" panose="020B0604030504040204" pitchFamily="34" charset="0"/>
                </a:rPr>
                <a:t>de la Com.</a:t>
              </a:r>
            </a:p>
            <a:p>
              <a:pPr algn="ctr"/>
              <a:r>
                <a:rPr lang="fr-FR" sz="2000" b="1" dirty="0">
                  <a:solidFill>
                    <a:srgbClr val="FFFF00"/>
                  </a:solidFill>
                  <a:latin typeface="Verdana" panose="020B0604030504040204" pitchFamily="34" charset="0"/>
                  <a:ea typeface="Verdana" panose="020B0604030504040204" pitchFamily="34" charset="0"/>
                </a:rPr>
                <a:t>(2 j)</a:t>
              </a:r>
            </a:p>
          </p:txBody>
        </p:sp>
        <p:sp>
          <p:nvSpPr>
            <p:cNvPr id="8" name="Rectangle : coins arrondis 7">
              <a:extLst>
                <a:ext uri="{FF2B5EF4-FFF2-40B4-BE49-F238E27FC236}">
                  <a16:creationId xmlns:a16="http://schemas.microsoft.com/office/drawing/2014/main" id="{025E6AA6-D0D8-A92D-CE88-964A334752BD}"/>
                </a:ext>
              </a:extLst>
            </p:cNvPr>
            <p:cNvSpPr/>
            <p:nvPr/>
          </p:nvSpPr>
          <p:spPr>
            <a:xfrm>
              <a:off x="6144030" y="1197079"/>
              <a:ext cx="2336798" cy="1090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Investigation</a:t>
              </a:r>
            </a:p>
            <a:p>
              <a:pPr algn="ctr"/>
              <a:r>
                <a:rPr lang="fr-FR" sz="2000" b="1" dirty="0">
                  <a:latin typeface="Verdana" panose="020B0604030504040204" pitchFamily="34" charset="0"/>
                  <a:ea typeface="Verdana" panose="020B0604030504040204" pitchFamily="34" charset="0"/>
                </a:rPr>
                <a:t>de la Com.</a:t>
              </a:r>
            </a:p>
          </p:txBody>
        </p:sp>
        <p:sp>
          <p:nvSpPr>
            <p:cNvPr id="9" name="Rectangle : coins arrondis 8">
              <a:extLst>
                <a:ext uri="{FF2B5EF4-FFF2-40B4-BE49-F238E27FC236}">
                  <a16:creationId xmlns:a16="http://schemas.microsoft.com/office/drawing/2014/main" id="{919BBD74-309C-15F3-4C85-E926355198DC}"/>
                </a:ext>
              </a:extLst>
            </p:cNvPr>
            <p:cNvSpPr/>
            <p:nvPr/>
          </p:nvSpPr>
          <p:spPr>
            <a:xfrm>
              <a:off x="9042404" y="1197079"/>
              <a:ext cx="2336798" cy="1090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Rapport </a:t>
              </a:r>
            </a:p>
            <a:p>
              <a:pPr algn="ctr"/>
              <a:r>
                <a:rPr lang="fr-FR" sz="2000" b="1" dirty="0">
                  <a:latin typeface="Verdana" panose="020B0604030504040204" pitchFamily="34" charset="0"/>
                  <a:ea typeface="Verdana" panose="020B0604030504040204" pitchFamily="34" charset="0"/>
                </a:rPr>
                <a:t>Motivé</a:t>
              </a:r>
            </a:p>
            <a:p>
              <a:pPr algn="ctr"/>
              <a:r>
                <a:rPr lang="fr-FR" sz="2000" b="1" dirty="0">
                  <a:solidFill>
                    <a:srgbClr val="FFFF00"/>
                  </a:solidFill>
                  <a:latin typeface="Verdana" panose="020B0604030504040204" pitchFamily="34" charset="0"/>
                  <a:ea typeface="Verdana" panose="020B0604030504040204" pitchFamily="34" charset="0"/>
                </a:rPr>
                <a:t>(7j)</a:t>
              </a:r>
            </a:p>
          </p:txBody>
        </p:sp>
        <p:cxnSp>
          <p:nvCxnSpPr>
            <p:cNvPr id="10" name="Connecteur droit avec flèche 9">
              <a:extLst>
                <a:ext uri="{FF2B5EF4-FFF2-40B4-BE49-F238E27FC236}">
                  <a16:creationId xmlns:a16="http://schemas.microsoft.com/office/drawing/2014/main" id="{F216E1A9-5FC3-39EB-FF4B-E3E11FCED3AB}"/>
                </a:ext>
              </a:extLst>
            </p:cNvPr>
            <p:cNvCxnSpPr>
              <a:cxnSpLocks/>
            </p:cNvCxnSpPr>
            <p:nvPr/>
          </p:nvCxnSpPr>
          <p:spPr>
            <a:xfrm>
              <a:off x="10208037" y="3705801"/>
              <a:ext cx="0" cy="31887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13124F7F-2620-F66C-946C-F4D29E4679B0}"/>
                </a:ext>
              </a:extLst>
            </p:cNvPr>
            <p:cNvSpPr txBox="1"/>
            <p:nvPr/>
          </p:nvSpPr>
          <p:spPr>
            <a:xfrm>
              <a:off x="277090" y="4184085"/>
              <a:ext cx="8549171" cy="2215991"/>
            </a:xfrm>
            <a:prstGeom prst="rect">
              <a:avLst/>
            </a:prstGeom>
            <a:noFill/>
          </p:spPr>
          <p:txBody>
            <a:bodyPr wrap="square" rtlCol="0">
              <a:spAutoFit/>
            </a:bodyPr>
            <a:lstStyle/>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Usage des pouvoirs d’investigation</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Strict respect de la compétence </a:t>
              </a:r>
              <a:r>
                <a:rPr lang="fr-FR" sz="2300" dirty="0" err="1">
                  <a:solidFill>
                    <a:schemeClr val="bg1"/>
                  </a:solidFill>
                  <a:latin typeface="Verdana" panose="020B0604030504040204" pitchFamily="34" charset="0"/>
                  <a:ea typeface="Verdana" panose="020B0604030504040204" pitchFamily="34" charset="0"/>
                </a:rPr>
                <a:t>ratione</a:t>
              </a:r>
              <a:r>
                <a:rPr lang="fr-FR" sz="2300" dirty="0">
                  <a:solidFill>
                    <a:schemeClr val="bg1"/>
                  </a:solidFill>
                  <a:latin typeface="Verdana" panose="020B0604030504040204" pitchFamily="34" charset="0"/>
                  <a:ea typeface="Verdana" panose="020B0604030504040204" pitchFamily="34" charset="0"/>
                </a:rPr>
                <a:t> </a:t>
              </a:r>
              <a:r>
                <a:rPr lang="fr-FR" sz="2300" dirty="0" err="1">
                  <a:solidFill>
                    <a:schemeClr val="bg1"/>
                  </a:solidFill>
                  <a:latin typeface="Verdana" panose="020B0604030504040204" pitchFamily="34" charset="0"/>
                  <a:ea typeface="Verdana" panose="020B0604030504040204" pitchFamily="34" charset="0"/>
                </a:rPr>
                <a:t>materia</a:t>
              </a:r>
              <a:endParaRPr lang="fr-FR" sz="2300" dirty="0">
                <a:solidFill>
                  <a:schemeClr val="bg1"/>
                </a:solidFill>
                <a:latin typeface="Verdana" panose="020B0604030504040204" pitchFamily="34" charset="0"/>
                <a:ea typeface="Verdana" panose="020B0604030504040204" pitchFamily="34" charset="0"/>
              </a:endParaRP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Audition des parties en litige</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Admission de tout mémoire des parties le cas échéant</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Justification du projet de règlement du litige</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Respect du principe d’équité</a:t>
              </a:r>
            </a:p>
          </p:txBody>
        </p:sp>
        <p:grpSp>
          <p:nvGrpSpPr>
            <p:cNvPr id="12" name="Groupe 11">
              <a:extLst>
                <a:ext uri="{FF2B5EF4-FFF2-40B4-BE49-F238E27FC236}">
                  <a16:creationId xmlns:a16="http://schemas.microsoft.com/office/drawing/2014/main" id="{9584093A-8362-AA3D-9D23-53BCE85CA484}"/>
                </a:ext>
              </a:extLst>
            </p:cNvPr>
            <p:cNvGrpSpPr/>
            <p:nvPr/>
          </p:nvGrpSpPr>
          <p:grpSpPr>
            <a:xfrm>
              <a:off x="277090" y="1210592"/>
              <a:ext cx="11122430" cy="2542972"/>
              <a:chOff x="277090" y="1210592"/>
              <a:chExt cx="11122430" cy="2542972"/>
            </a:xfrm>
          </p:grpSpPr>
          <p:cxnSp>
            <p:nvCxnSpPr>
              <p:cNvPr id="13" name="Connecteur droit avec flèche 12">
                <a:extLst>
                  <a:ext uri="{FF2B5EF4-FFF2-40B4-BE49-F238E27FC236}">
                    <a16:creationId xmlns:a16="http://schemas.microsoft.com/office/drawing/2014/main" id="{B00BC497-95AF-44AF-FC1A-823E5E5F9B4B}"/>
                  </a:ext>
                </a:extLst>
              </p:cNvPr>
              <p:cNvCxnSpPr>
                <a:cxnSpLocks/>
              </p:cNvCxnSpPr>
              <p:nvPr/>
            </p:nvCxnSpPr>
            <p:spPr>
              <a:xfrm>
                <a:off x="2613888" y="1756009"/>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 coins arrondis 13">
                <a:extLst>
                  <a:ext uri="{FF2B5EF4-FFF2-40B4-BE49-F238E27FC236}">
                    <a16:creationId xmlns:a16="http://schemas.microsoft.com/office/drawing/2014/main" id="{4C6438F9-B247-C466-559C-200A68286B5A}"/>
                  </a:ext>
                </a:extLst>
              </p:cNvPr>
              <p:cNvSpPr/>
              <p:nvPr/>
            </p:nvSpPr>
            <p:spPr>
              <a:xfrm>
                <a:off x="3230880" y="1210592"/>
                <a:ext cx="2336798" cy="1090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Saisine</a:t>
                </a:r>
              </a:p>
              <a:p>
                <a:pPr algn="ctr"/>
                <a:r>
                  <a:rPr lang="fr-FR" sz="2000" b="1" dirty="0">
                    <a:latin typeface="Verdana" panose="020B0604030504040204" pitchFamily="34" charset="0"/>
                    <a:ea typeface="Verdana" panose="020B0604030504040204" pitchFamily="34" charset="0"/>
                  </a:rPr>
                  <a:t>de la Com.</a:t>
                </a:r>
              </a:p>
            </p:txBody>
          </p:sp>
          <p:cxnSp>
            <p:nvCxnSpPr>
              <p:cNvPr id="15" name="Connecteur droit avec flèche 14">
                <a:extLst>
                  <a:ext uri="{FF2B5EF4-FFF2-40B4-BE49-F238E27FC236}">
                    <a16:creationId xmlns:a16="http://schemas.microsoft.com/office/drawing/2014/main" id="{FA1F0AD7-35F6-007E-71EE-6E339C25F991}"/>
                  </a:ext>
                </a:extLst>
              </p:cNvPr>
              <p:cNvCxnSpPr>
                <a:cxnSpLocks/>
              </p:cNvCxnSpPr>
              <p:nvPr/>
            </p:nvCxnSpPr>
            <p:spPr>
              <a:xfrm>
                <a:off x="5572294" y="1742496"/>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A066E47F-04F5-7AD2-A078-843E3C9CD34E}"/>
                  </a:ext>
                </a:extLst>
              </p:cNvPr>
              <p:cNvCxnSpPr>
                <a:cxnSpLocks/>
              </p:cNvCxnSpPr>
              <p:nvPr/>
            </p:nvCxnSpPr>
            <p:spPr>
              <a:xfrm>
                <a:off x="8480828" y="1716980"/>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 coins arrondis 16">
                <a:extLst>
                  <a:ext uri="{FF2B5EF4-FFF2-40B4-BE49-F238E27FC236}">
                    <a16:creationId xmlns:a16="http://schemas.microsoft.com/office/drawing/2014/main" id="{7C7C5C7F-445C-E677-A2FE-C25516A04750}"/>
                  </a:ext>
                </a:extLst>
              </p:cNvPr>
              <p:cNvSpPr/>
              <p:nvPr/>
            </p:nvSpPr>
            <p:spPr>
              <a:xfrm>
                <a:off x="6154188" y="2645447"/>
                <a:ext cx="2336798" cy="1090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a:latin typeface="Verdana" panose="020B0604030504040204" pitchFamily="34" charset="0"/>
                  <a:ea typeface="Verdana" panose="020B0604030504040204" pitchFamily="34" charset="0"/>
                </a:endParaRPr>
              </a:p>
              <a:p>
                <a:pPr algn="ctr"/>
                <a:r>
                  <a:rPr lang="fr-FR" sz="2800" b="1" dirty="0">
                    <a:latin typeface="Verdana" panose="020B0604030504040204" pitchFamily="34" charset="0"/>
                    <a:ea typeface="Verdana" panose="020B0604030504040204" pitchFamily="34" charset="0"/>
                  </a:rPr>
                  <a:t>?</a:t>
                </a:r>
              </a:p>
              <a:p>
                <a:pPr algn="ctr"/>
                <a:r>
                  <a:rPr lang="fr-FR" sz="2000" b="1" dirty="0">
                    <a:solidFill>
                      <a:srgbClr val="FFFF00"/>
                    </a:solidFill>
                    <a:latin typeface="Verdana" panose="020B0604030504040204" pitchFamily="34" charset="0"/>
                    <a:ea typeface="Verdana" panose="020B0604030504040204" pitchFamily="34" charset="0"/>
                  </a:rPr>
                  <a:t>(4 j)</a:t>
                </a:r>
              </a:p>
              <a:p>
                <a:pPr algn="ctr"/>
                <a:endParaRPr lang="fr-FR" sz="2800" b="1" dirty="0">
                  <a:latin typeface="Verdana" panose="020B0604030504040204" pitchFamily="34" charset="0"/>
                  <a:ea typeface="Verdana" panose="020B0604030504040204" pitchFamily="34" charset="0"/>
                </a:endParaRPr>
              </a:p>
            </p:txBody>
          </p:sp>
          <p:sp>
            <p:nvSpPr>
              <p:cNvPr id="18" name="Rectangle : coins arrondis 17">
                <a:extLst>
                  <a:ext uri="{FF2B5EF4-FFF2-40B4-BE49-F238E27FC236}">
                    <a16:creationId xmlns:a16="http://schemas.microsoft.com/office/drawing/2014/main" id="{01C285CF-342C-B1F9-A3BE-76133758A665}"/>
                  </a:ext>
                </a:extLst>
              </p:cNvPr>
              <p:cNvSpPr/>
              <p:nvPr/>
            </p:nvSpPr>
            <p:spPr>
              <a:xfrm>
                <a:off x="277090" y="2606790"/>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Transmission</a:t>
                </a:r>
              </a:p>
              <a:p>
                <a:pPr algn="ctr"/>
                <a:r>
                  <a:rPr lang="fr-FR" sz="2000" b="1" dirty="0">
                    <a:latin typeface="Verdana" panose="020B0604030504040204" pitchFamily="34" charset="0"/>
                    <a:ea typeface="Verdana" panose="020B0604030504040204" pitchFamily="34" charset="0"/>
                  </a:rPr>
                  <a:t>du rapport à</a:t>
                </a:r>
              </a:p>
              <a:p>
                <a:pPr algn="ctr"/>
                <a:r>
                  <a:rPr lang="fr-FR" sz="2000" b="1" dirty="0">
                    <a:latin typeface="Verdana" panose="020B0604030504040204" pitchFamily="34" charset="0"/>
                    <a:ea typeface="Verdana" panose="020B0604030504040204" pitchFamily="34" charset="0"/>
                  </a:rPr>
                  <a:t>l’inspecteur</a:t>
                </a:r>
              </a:p>
            </p:txBody>
          </p:sp>
          <p:cxnSp>
            <p:nvCxnSpPr>
              <p:cNvPr id="19" name="Connecteur droit avec flèche 18">
                <a:extLst>
                  <a:ext uri="{FF2B5EF4-FFF2-40B4-BE49-F238E27FC236}">
                    <a16:creationId xmlns:a16="http://schemas.microsoft.com/office/drawing/2014/main" id="{BE3C5696-3B9D-7769-1A65-1D5312912E5C}"/>
                  </a:ext>
                </a:extLst>
              </p:cNvPr>
              <p:cNvCxnSpPr>
                <a:cxnSpLocks/>
              </p:cNvCxnSpPr>
              <p:nvPr/>
            </p:nvCxnSpPr>
            <p:spPr>
              <a:xfrm>
                <a:off x="10210803" y="2287913"/>
                <a:ext cx="0" cy="31887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 coins arrondis 19">
                <a:extLst>
                  <a:ext uri="{FF2B5EF4-FFF2-40B4-BE49-F238E27FC236}">
                    <a16:creationId xmlns:a16="http://schemas.microsoft.com/office/drawing/2014/main" id="{7850B605-173C-4A94-C1C1-D39F9ECD5A21}"/>
                  </a:ext>
                </a:extLst>
              </p:cNvPr>
              <p:cNvSpPr/>
              <p:nvPr/>
            </p:nvSpPr>
            <p:spPr>
              <a:xfrm>
                <a:off x="3230880" y="2662730"/>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Notification</a:t>
                </a:r>
              </a:p>
              <a:p>
                <a:pPr algn="ctr"/>
                <a:r>
                  <a:rPr lang="fr-FR" sz="2000" b="1" dirty="0">
                    <a:latin typeface="Verdana" panose="020B0604030504040204" pitchFamily="34" charset="0"/>
                    <a:ea typeface="Verdana" panose="020B0604030504040204" pitchFamily="34" charset="0"/>
                  </a:rPr>
                  <a:t>aux parties</a:t>
                </a:r>
              </a:p>
              <a:p>
                <a:pPr algn="ctr"/>
                <a:r>
                  <a:rPr lang="fr-FR" sz="2000" b="1" dirty="0">
                    <a:solidFill>
                      <a:srgbClr val="FFFF00"/>
                    </a:solidFill>
                    <a:latin typeface="Verdana" panose="020B0604030504040204" pitchFamily="34" charset="0"/>
                    <a:ea typeface="Verdana" panose="020B0604030504040204" pitchFamily="34" charset="0"/>
                  </a:rPr>
                  <a:t>(24 h)</a:t>
                </a:r>
              </a:p>
            </p:txBody>
          </p:sp>
          <p:sp>
            <p:nvSpPr>
              <p:cNvPr id="21" name="Rectangle : coins arrondis 20">
                <a:extLst>
                  <a:ext uri="{FF2B5EF4-FFF2-40B4-BE49-F238E27FC236}">
                    <a16:creationId xmlns:a16="http://schemas.microsoft.com/office/drawing/2014/main" id="{76C6BBF9-1764-52D4-A82F-359A58532414}"/>
                  </a:ext>
                </a:extLst>
              </p:cNvPr>
              <p:cNvSpPr/>
              <p:nvPr/>
            </p:nvSpPr>
            <p:spPr>
              <a:xfrm>
                <a:off x="9062722" y="2606790"/>
                <a:ext cx="2336798" cy="1090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Acquisition de la force</a:t>
                </a:r>
              </a:p>
              <a:p>
                <a:pPr algn="ctr"/>
                <a:r>
                  <a:rPr lang="fr-FR" sz="2000" b="1" dirty="0">
                    <a:latin typeface="Verdana" panose="020B0604030504040204" pitchFamily="34" charset="0"/>
                    <a:ea typeface="Verdana" panose="020B0604030504040204" pitchFamily="34" charset="0"/>
                  </a:rPr>
                  <a:t>exécutoire</a:t>
                </a:r>
              </a:p>
            </p:txBody>
          </p:sp>
          <p:cxnSp>
            <p:nvCxnSpPr>
              <p:cNvPr id="22" name="Connecteur droit avec flèche 21">
                <a:extLst>
                  <a:ext uri="{FF2B5EF4-FFF2-40B4-BE49-F238E27FC236}">
                    <a16:creationId xmlns:a16="http://schemas.microsoft.com/office/drawing/2014/main" id="{91D764D9-7AA2-A49C-23FF-D3C0C3FCA52B}"/>
                  </a:ext>
                </a:extLst>
              </p:cNvPr>
              <p:cNvCxnSpPr>
                <a:cxnSpLocks/>
              </p:cNvCxnSpPr>
              <p:nvPr/>
            </p:nvCxnSpPr>
            <p:spPr>
              <a:xfrm>
                <a:off x="2620352" y="3212373"/>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85F2BA7E-4354-0E71-AD74-C1A308D14B44}"/>
                  </a:ext>
                </a:extLst>
              </p:cNvPr>
              <p:cNvCxnSpPr>
                <a:cxnSpLocks/>
              </p:cNvCxnSpPr>
              <p:nvPr/>
            </p:nvCxnSpPr>
            <p:spPr>
              <a:xfrm>
                <a:off x="5567678" y="3212373"/>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29304915-A317-0FC7-8BA6-756D0761C619}"/>
                  </a:ext>
                </a:extLst>
              </p:cNvPr>
              <p:cNvCxnSpPr>
                <a:cxnSpLocks/>
              </p:cNvCxnSpPr>
              <p:nvPr/>
            </p:nvCxnSpPr>
            <p:spPr>
              <a:xfrm>
                <a:off x="8480828" y="3208147"/>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 coins arrondis 29">
                <a:extLst>
                  <a:ext uri="{FF2B5EF4-FFF2-40B4-BE49-F238E27FC236}">
                    <a16:creationId xmlns:a16="http://schemas.microsoft.com/office/drawing/2014/main" id="{BFD4B78B-9C3B-8C61-6CAB-1ACA7FB95E1C}"/>
                  </a:ext>
                </a:extLst>
              </p:cNvPr>
              <p:cNvSpPr/>
              <p:nvPr/>
            </p:nvSpPr>
            <p:spPr>
              <a:xfrm>
                <a:off x="3230880" y="1213574"/>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Saisine</a:t>
                </a:r>
              </a:p>
              <a:p>
                <a:pPr algn="ctr"/>
                <a:r>
                  <a:rPr lang="fr-FR" sz="2000" b="1" dirty="0">
                    <a:latin typeface="Verdana" panose="020B0604030504040204" pitchFamily="34" charset="0"/>
                    <a:ea typeface="Verdana" panose="020B0604030504040204" pitchFamily="34" charset="0"/>
                  </a:rPr>
                  <a:t>de la Com.</a:t>
                </a:r>
              </a:p>
            </p:txBody>
          </p:sp>
          <p:sp>
            <p:nvSpPr>
              <p:cNvPr id="31" name="Rectangle : coins arrondis 30">
                <a:extLst>
                  <a:ext uri="{FF2B5EF4-FFF2-40B4-BE49-F238E27FC236}">
                    <a16:creationId xmlns:a16="http://schemas.microsoft.com/office/drawing/2014/main" id="{DD9EAB83-A455-A6BB-5BA5-74060BE13854}"/>
                  </a:ext>
                </a:extLst>
              </p:cNvPr>
              <p:cNvSpPr/>
              <p:nvPr/>
            </p:nvSpPr>
            <p:spPr>
              <a:xfrm>
                <a:off x="6154188" y="2648429"/>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a:latin typeface="Verdana" panose="020B0604030504040204" pitchFamily="34" charset="0"/>
                  <a:ea typeface="Verdana" panose="020B0604030504040204" pitchFamily="34" charset="0"/>
                </a:endParaRPr>
              </a:p>
              <a:p>
                <a:pPr algn="ctr"/>
                <a:r>
                  <a:rPr lang="fr-FR" sz="2800" b="1" dirty="0">
                    <a:latin typeface="Verdana" panose="020B0604030504040204" pitchFamily="34" charset="0"/>
                    <a:ea typeface="Verdana" panose="020B0604030504040204" pitchFamily="34" charset="0"/>
                  </a:rPr>
                  <a:t>?</a:t>
                </a:r>
              </a:p>
              <a:p>
                <a:pPr algn="ctr"/>
                <a:r>
                  <a:rPr lang="fr-FR" sz="2000" b="1" dirty="0">
                    <a:solidFill>
                      <a:srgbClr val="FFFF00"/>
                    </a:solidFill>
                    <a:latin typeface="Verdana" panose="020B0604030504040204" pitchFamily="34" charset="0"/>
                    <a:ea typeface="Verdana" panose="020B0604030504040204" pitchFamily="34" charset="0"/>
                  </a:rPr>
                  <a:t>(4 j)</a:t>
                </a:r>
              </a:p>
              <a:p>
                <a:pPr algn="ctr"/>
                <a:endParaRPr lang="fr-FR" sz="2800" b="1" dirty="0">
                  <a:latin typeface="Verdana" panose="020B0604030504040204" pitchFamily="34" charset="0"/>
                  <a:ea typeface="Verdana" panose="020B0604030504040204" pitchFamily="34" charset="0"/>
                </a:endParaRPr>
              </a:p>
            </p:txBody>
          </p:sp>
          <p:sp>
            <p:nvSpPr>
              <p:cNvPr id="32" name="Rectangle : coins arrondis 31">
                <a:extLst>
                  <a:ext uri="{FF2B5EF4-FFF2-40B4-BE49-F238E27FC236}">
                    <a16:creationId xmlns:a16="http://schemas.microsoft.com/office/drawing/2014/main" id="{7BA3F7DE-343E-2C74-C14B-4220B86471D9}"/>
                  </a:ext>
                </a:extLst>
              </p:cNvPr>
              <p:cNvSpPr/>
              <p:nvPr/>
            </p:nvSpPr>
            <p:spPr>
              <a:xfrm>
                <a:off x="9062722" y="2609772"/>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Acquisition de la force</a:t>
                </a:r>
              </a:p>
              <a:p>
                <a:pPr algn="ctr"/>
                <a:r>
                  <a:rPr lang="fr-FR" sz="2000" b="1" dirty="0">
                    <a:latin typeface="Verdana" panose="020B0604030504040204" pitchFamily="34" charset="0"/>
                    <a:ea typeface="Verdana" panose="020B0604030504040204" pitchFamily="34" charset="0"/>
                  </a:rPr>
                  <a:t>exécutoire</a:t>
                </a:r>
              </a:p>
            </p:txBody>
          </p:sp>
          <p:cxnSp>
            <p:nvCxnSpPr>
              <p:cNvPr id="33" name="Connecteur droit avec flèche 32">
                <a:extLst>
                  <a:ext uri="{FF2B5EF4-FFF2-40B4-BE49-F238E27FC236}">
                    <a16:creationId xmlns:a16="http://schemas.microsoft.com/office/drawing/2014/main" id="{E806CCE7-E017-5273-62A1-526377B10349}"/>
                  </a:ext>
                </a:extLst>
              </p:cNvPr>
              <p:cNvCxnSpPr>
                <a:cxnSpLocks/>
              </p:cNvCxnSpPr>
              <p:nvPr/>
            </p:nvCxnSpPr>
            <p:spPr>
              <a:xfrm>
                <a:off x="2613888" y="1753223"/>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9DBF9F0D-C688-5257-FC38-D85227402794}"/>
                  </a:ext>
                </a:extLst>
              </p:cNvPr>
              <p:cNvCxnSpPr>
                <a:cxnSpLocks/>
              </p:cNvCxnSpPr>
              <p:nvPr/>
            </p:nvCxnSpPr>
            <p:spPr>
              <a:xfrm>
                <a:off x="5572294" y="1739710"/>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D952E9E6-44F1-ED36-FB76-8BA05B7C2EE9}"/>
                  </a:ext>
                </a:extLst>
              </p:cNvPr>
              <p:cNvCxnSpPr>
                <a:cxnSpLocks/>
              </p:cNvCxnSpPr>
              <p:nvPr/>
            </p:nvCxnSpPr>
            <p:spPr>
              <a:xfrm>
                <a:off x="8480828" y="1714194"/>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a:extLst>
                  <a:ext uri="{FF2B5EF4-FFF2-40B4-BE49-F238E27FC236}">
                    <a16:creationId xmlns:a16="http://schemas.microsoft.com/office/drawing/2014/main" id="{89CA3080-AC08-196D-2378-B15563CD17CC}"/>
                  </a:ext>
                </a:extLst>
              </p:cNvPr>
              <p:cNvCxnSpPr>
                <a:cxnSpLocks/>
              </p:cNvCxnSpPr>
              <p:nvPr/>
            </p:nvCxnSpPr>
            <p:spPr>
              <a:xfrm>
                <a:off x="2613888" y="3210101"/>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cteur droit avec flèche 36">
                <a:extLst>
                  <a:ext uri="{FF2B5EF4-FFF2-40B4-BE49-F238E27FC236}">
                    <a16:creationId xmlns:a16="http://schemas.microsoft.com/office/drawing/2014/main" id="{7E70A384-51AD-FF14-B1DA-EF88FEBEC835}"/>
                  </a:ext>
                </a:extLst>
              </p:cNvPr>
              <p:cNvCxnSpPr>
                <a:cxnSpLocks/>
              </p:cNvCxnSpPr>
              <p:nvPr/>
            </p:nvCxnSpPr>
            <p:spPr>
              <a:xfrm>
                <a:off x="2607424" y="1750951"/>
                <a:ext cx="61699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id="{360072CF-1097-6CEE-0C42-3E13AC860D9F}"/>
                  </a:ext>
                </a:extLst>
              </p:cNvPr>
              <p:cNvCxnSpPr>
                <a:cxnSpLocks/>
              </p:cNvCxnSpPr>
              <p:nvPr/>
            </p:nvCxnSpPr>
            <p:spPr>
              <a:xfrm>
                <a:off x="5565830" y="1737438"/>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a:extLst>
                  <a:ext uri="{FF2B5EF4-FFF2-40B4-BE49-F238E27FC236}">
                    <a16:creationId xmlns:a16="http://schemas.microsoft.com/office/drawing/2014/main" id="{4DCEC113-DA03-1733-92D5-1B0ADED5615B}"/>
                  </a:ext>
                </a:extLst>
              </p:cNvPr>
              <p:cNvCxnSpPr>
                <a:cxnSpLocks/>
              </p:cNvCxnSpPr>
              <p:nvPr/>
            </p:nvCxnSpPr>
            <p:spPr>
              <a:xfrm>
                <a:off x="8474364" y="1711922"/>
                <a:ext cx="581894" cy="135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a:extLst>
                  <a:ext uri="{FF2B5EF4-FFF2-40B4-BE49-F238E27FC236}">
                    <a16:creationId xmlns:a16="http://schemas.microsoft.com/office/drawing/2014/main" id="{7F0FA24F-CC39-6471-FFA7-93C45C0633EA}"/>
                  </a:ext>
                </a:extLst>
              </p:cNvPr>
              <p:cNvCxnSpPr>
                <a:cxnSpLocks/>
              </p:cNvCxnSpPr>
              <p:nvPr/>
            </p:nvCxnSpPr>
            <p:spPr>
              <a:xfrm>
                <a:off x="5569056" y="3211415"/>
                <a:ext cx="616992" cy="0"/>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a:extLst>
                  <a:ext uri="{FF2B5EF4-FFF2-40B4-BE49-F238E27FC236}">
                    <a16:creationId xmlns:a16="http://schemas.microsoft.com/office/drawing/2014/main" id="{DCF2C0AC-AF1A-1C10-FC05-F3126D2BD100}"/>
                  </a:ext>
                </a:extLst>
              </p:cNvPr>
              <p:cNvCxnSpPr>
                <a:cxnSpLocks/>
              </p:cNvCxnSpPr>
              <p:nvPr/>
            </p:nvCxnSpPr>
            <p:spPr>
              <a:xfrm>
                <a:off x="8482206" y="3207189"/>
                <a:ext cx="616992" cy="0"/>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a:extLst>
                  <a:ext uri="{FF2B5EF4-FFF2-40B4-BE49-F238E27FC236}">
                    <a16:creationId xmlns:a16="http://schemas.microsoft.com/office/drawing/2014/main" id="{5F811CA0-657E-CE3D-A4F4-147E5422CB8F}"/>
                  </a:ext>
                </a:extLst>
              </p:cNvPr>
              <p:cNvCxnSpPr>
                <a:cxnSpLocks/>
              </p:cNvCxnSpPr>
              <p:nvPr/>
            </p:nvCxnSpPr>
            <p:spPr>
              <a:xfrm>
                <a:off x="2615266" y="3209143"/>
                <a:ext cx="616992" cy="0"/>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a:extLst>
                  <a:ext uri="{FF2B5EF4-FFF2-40B4-BE49-F238E27FC236}">
                    <a16:creationId xmlns:a16="http://schemas.microsoft.com/office/drawing/2014/main" id="{1A3BFDD2-BFB5-9D72-FD40-3EEC849DD2AB}"/>
                  </a:ext>
                </a:extLst>
              </p:cNvPr>
              <p:cNvCxnSpPr>
                <a:cxnSpLocks/>
              </p:cNvCxnSpPr>
              <p:nvPr/>
            </p:nvCxnSpPr>
            <p:spPr>
              <a:xfrm>
                <a:off x="2608802" y="1749993"/>
                <a:ext cx="616992" cy="0"/>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a:extLst>
                  <a:ext uri="{FF2B5EF4-FFF2-40B4-BE49-F238E27FC236}">
                    <a16:creationId xmlns:a16="http://schemas.microsoft.com/office/drawing/2014/main" id="{E94D5934-8DC3-831C-A9E9-A4C379D73862}"/>
                  </a:ext>
                </a:extLst>
              </p:cNvPr>
              <p:cNvCxnSpPr>
                <a:cxnSpLocks/>
              </p:cNvCxnSpPr>
              <p:nvPr/>
            </p:nvCxnSpPr>
            <p:spPr>
              <a:xfrm>
                <a:off x="5567208" y="1736480"/>
                <a:ext cx="581894" cy="13513"/>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a:extLst>
                  <a:ext uri="{FF2B5EF4-FFF2-40B4-BE49-F238E27FC236}">
                    <a16:creationId xmlns:a16="http://schemas.microsoft.com/office/drawing/2014/main" id="{59A4DDC0-F943-2E57-AF71-34E52D2BA1F2}"/>
                  </a:ext>
                </a:extLst>
              </p:cNvPr>
              <p:cNvCxnSpPr>
                <a:cxnSpLocks/>
              </p:cNvCxnSpPr>
              <p:nvPr/>
            </p:nvCxnSpPr>
            <p:spPr>
              <a:xfrm>
                <a:off x="8475742" y="1710964"/>
                <a:ext cx="581894" cy="13513"/>
              </a:xfrm>
              <a:prstGeom prst="straightConnector1">
                <a:avLst/>
              </a:prstGeom>
              <a:ln w="190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Rectangle : coins arrondis 26">
              <a:extLst>
                <a:ext uri="{FF2B5EF4-FFF2-40B4-BE49-F238E27FC236}">
                  <a16:creationId xmlns:a16="http://schemas.microsoft.com/office/drawing/2014/main" id="{39EE5839-1B30-C564-E827-2A9B579B96D2}"/>
                </a:ext>
              </a:extLst>
            </p:cNvPr>
            <p:cNvSpPr/>
            <p:nvPr/>
          </p:nvSpPr>
          <p:spPr>
            <a:xfrm>
              <a:off x="277090" y="1200061"/>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Mise en place </a:t>
              </a:r>
            </a:p>
            <a:p>
              <a:pPr algn="ctr"/>
              <a:r>
                <a:rPr lang="fr-FR" sz="2000" b="1" dirty="0">
                  <a:latin typeface="Verdana" panose="020B0604030504040204" pitchFamily="34" charset="0"/>
                  <a:ea typeface="Verdana" panose="020B0604030504040204" pitchFamily="34" charset="0"/>
                </a:rPr>
                <a:t>de la Com.</a:t>
              </a:r>
            </a:p>
            <a:p>
              <a:pPr algn="ctr"/>
              <a:r>
                <a:rPr lang="fr-FR" sz="2000" b="1" dirty="0">
                  <a:solidFill>
                    <a:srgbClr val="FFFF00"/>
                  </a:solidFill>
                  <a:latin typeface="Verdana" panose="020B0604030504040204" pitchFamily="34" charset="0"/>
                  <a:ea typeface="Verdana" panose="020B0604030504040204" pitchFamily="34" charset="0"/>
                </a:rPr>
                <a:t>(2 j)</a:t>
              </a:r>
            </a:p>
          </p:txBody>
        </p:sp>
        <p:sp>
          <p:nvSpPr>
            <p:cNvPr id="28" name="Rectangle : coins arrondis 27">
              <a:extLst>
                <a:ext uri="{FF2B5EF4-FFF2-40B4-BE49-F238E27FC236}">
                  <a16:creationId xmlns:a16="http://schemas.microsoft.com/office/drawing/2014/main" id="{AA50D702-FFA8-80B9-2104-037004A4093C}"/>
                </a:ext>
              </a:extLst>
            </p:cNvPr>
            <p:cNvSpPr/>
            <p:nvPr/>
          </p:nvSpPr>
          <p:spPr>
            <a:xfrm>
              <a:off x="6144030" y="1200061"/>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Investigation</a:t>
              </a:r>
            </a:p>
            <a:p>
              <a:pPr algn="ctr"/>
              <a:r>
                <a:rPr lang="fr-FR" sz="2000" b="1" dirty="0">
                  <a:latin typeface="Verdana" panose="020B0604030504040204" pitchFamily="34" charset="0"/>
                  <a:ea typeface="Verdana" panose="020B0604030504040204" pitchFamily="34" charset="0"/>
                </a:rPr>
                <a:t>de la Com.</a:t>
              </a:r>
            </a:p>
          </p:txBody>
        </p:sp>
        <p:sp>
          <p:nvSpPr>
            <p:cNvPr id="29" name="Rectangle : coins arrondis 28">
              <a:extLst>
                <a:ext uri="{FF2B5EF4-FFF2-40B4-BE49-F238E27FC236}">
                  <a16:creationId xmlns:a16="http://schemas.microsoft.com/office/drawing/2014/main" id="{9E5489F9-B39C-259A-7521-1D24465A093D}"/>
                </a:ext>
              </a:extLst>
            </p:cNvPr>
            <p:cNvSpPr/>
            <p:nvPr/>
          </p:nvSpPr>
          <p:spPr>
            <a:xfrm>
              <a:off x="9042404" y="1200061"/>
              <a:ext cx="2336798" cy="1090834"/>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Rapport </a:t>
              </a:r>
            </a:p>
            <a:p>
              <a:pPr algn="ctr"/>
              <a:r>
                <a:rPr lang="fr-FR" sz="2000" b="1" dirty="0">
                  <a:latin typeface="Verdana" panose="020B0604030504040204" pitchFamily="34" charset="0"/>
                  <a:ea typeface="Verdana" panose="020B0604030504040204" pitchFamily="34" charset="0"/>
                </a:rPr>
                <a:t>Motivé</a:t>
              </a:r>
            </a:p>
            <a:p>
              <a:pPr algn="ctr"/>
              <a:r>
                <a:rPr lang="fr-FR" sz="2000" b="1" dirty="0">
                  <a:solidFill>
                    <a:srgbClr val="FFFF00"/>
                  </a:solidFill>
                  <a:latin typeface="Verdana" panose="020B0604030504040204" pitchFamily="34" charset="0"/>
                  <a:ea typeface="Verdana" panose="020B0604030504040204" pitchFamily="34" charset="0"/>
                </a:rPr>
                <a:t>(7j)</a:t>
              </a:r>
            </a:p>
          </p:txBody>
        </p:sp>
      </p:grpSp>
      <p:sp>
        <p:nvSpPr>
          <p:cNvPr id="46" name="ZoneTexte 45">
            <a:extLst>
              <a:ext uri="{FF2B5EF4-FFF2-40B4-BE49-F238E27FC236}">
                <a16:creationId xmlns:a16="http://schemas.microsoft.com/office/drawing/2014/main" id="{0DAF4A08-A051-F1C3-6BE6-B963C5F5EAC1}"/>
              </a:ext>
            </a:extLst>
          </p:cNvPr>
          <p:cNvSpPr txBox="1"/>
          <p:nvPr/>
        </p:nvSpPr>
        <p:spPr>
          <a:xfrm>
            <a:off x="348210" y="646097"/>
            <a:ext cx="9140202" cy="553998"/>
          </a:xfrm>
          <a:prstGeom prst="rect">
            <a:avLst/>
          </a:prstGeom>
          <a:noFill/>
        </p:spPr>
        <p:txBody>
          <a:bodyPr wrap="square" rtlCol="0">
            <a:spAutoFit/>
          </a:bodyPr>
          <a:lstStyle/>
          <a:p>
            <a:pPr marL="457200" indent="-457200">
              <a:buFont typeface="Wingdings" panose="05000000000000000000" pitchFamily="2" charset="2"/>
              <a:buChar char="q"/>
            </a:pPr>
            <a:r>
              <a:rPr lang="fr-FR" sz="3000" b="1" dirty="0">
                <a:solidFill>
                  <a:schemeClr val="bg1"/>
                </a:solidFill>
                <a:latin typeface="Verdana" panose="020B0604030504040204" pitchFamily="34" charset="0"/>
                <a:ea typeface="Verdana" panose="020B0604030504040204" pitchFamily="34" charset="0"/>
                <a:cs typeface="+mj-cs"/>
              </a:rPr>
              <a:t>Procédure de recommandation</a:t>
            </a:r>
          </a:p>
        </p:txBody>
      </p:sp>
    </p:spTree>
    <p:extLst>
      <p:ext uri="{BB962C8B-B14F-4D97-AF65-F5344CB8AC3E}">
        <p14:creationId xmlns:p14="http://schemas.microsoft.com/office/powerpoint/2010/main" val="2591244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696214"/>
            <a:ext cx="12192000" cy="626207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45285"/>
            <a:ext cx="12192000" cy="123675"/>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53520" y="45037"/>
            <a:ext cx="349867" cy="400248"/>
          </a:xfrm>
          <a:prstGeom prst="rect">
            <a:avLst/>
          </a:prstGeom>
        </p:spPr>
      </p:pic>
      <p:sp>
        <p:nvSpPr>
          <p:cNvPr id="26" name="Rectangle 25"/>
          <p:cNvSpPr/>
          <p:nvPr/>
        </p:nvSpPr>
        <p:spPr>
          <a:xfrm>
            <a:off x="0" y="572539"/>
            <a:ext cx="12192000" cy="123675"/>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aphicFrame>
        <p:nvGraphicFramePr>
          <p:cNvPr id="4" name="Tableau 3">
            <a:extLst>
              <a:ext uri="{FF2B5EF4-FFF2-40B4-BE49-F238E27FC236}">
                <a16:creationId xmlns:a16="http://schemas.microsoft.com/office/drawing/2014/main" id="{EC974082-2C5A-0DB8-6784-2755DFAF8E7B}"/>
              </a:ext>
            </a:extLst>
          </p:cNvPr>
          <p:cNvGraphicFramePr>
            <a:graphicFrameLocks noGrp="1"/>
          </p:cNvGraphicFramePr>
          <p:nvPr>
            <p:extLst>
              <p:ext uri="{D42A27DB-BD31-4B8C-83A1-F6EECF244321}">
                <p14:modId xmlns:p14="http://schemas.microsoft.com/office/powerpoint/2010/main" val="997333543"/>
              </p:ext>
            </p:extLst>
          </p:nvPr>
        </p:nvGraphicFramePr>
        <p:xfrm>
          <a:off x="451414" y="1844131"/>
          <a:ext cx="11425626" cy="1539623"/>
        </p:xfrm>
        <a:graphic>
          <a:graphicData uri="http://schemas.openxmlformats.org/drawingml/2006/table">
            <a:tbl>
              <a:tblPr firstRow="1" firstCol="1" bandRow="1">
                <a:tableStyleId>{5C22544A-7EE6-4342-B048-85BDC9FD1C3A}</a:tableStyleId>
              </a:tblPr>
              <a:tblGrid>
                <a:gridCol w="1761335">
                  <a:extLst>
                    <a:ext uri="{9D8B030D-6E8A-4147-A177-3AD203B41FA5}">
                      <a16:colId xmlns:a16="http://schemas.microsoft.com/office/drawing/2014/main" val="2540597242"/>
                    </a:ext>
                  </a:extLst>
                </a:gridCol>
                <a:gridCol w="9664291">
                  <a:extLst>
                    <a:ext uri="{9D8B030D-6E8A-4147-A177-3AD203B41FA5}">
                      <a16:colId xmlns:a16="http://schemas.microsoft.com/office/drawing/2014/main" val="848424110"/>
                    </a:ext>
                  </a:extLst>
                </a:gridCol>
              </a:tblGrid>
              <a:tr h="303743">
                <a:tc>
                  <a:txBody>
                    <a:bodyPr/>
                    <a:lstStyle/>
                    <a:p>
                      <a:pPr algn="ctr">
                        <a:lnSpc>
                          <a:spcPct val="107000"/>
                        </a:lnSpc>
                        <a:spcAft>
                          <a:spcPts val="800"/>
                        </a:spcAft>
                      </a:pPr>
                      <a:r>
                        <a:rPr lang="fr-FR" sz="2000" dirty="0">
                          <a:effectLst/>
                          <a:latin typeface="Verdana" panose="020B0604030504040204" pitchFamily="34" charset="0"/>
                          <a:ea typeface="Verdana" panose="020B0604030504040204" pitchFamily="34" charset="0"/>
                        </a:rPr>
                        <a:t>DATE</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rgbClr val="78370A"/>
                    </a:solidFill>
                  </a:tcPr>
                </a:tc>
                <a:tc>
                  <a:txBody>
                    <a:bodyPr/>
                    <a:lstStyle/>
                    <a:p>
                      <a:pPr algn="ctr">
                        <a:lnSpc>
                          <a:spcPct val="107000"/>
                        </a:lnSpc>
                        <a:spcAft>
                          <a:spcPts val="800"/>
                        </a:spcAft>
                      </a:pPr>
                      <a:r>
                        <a:rPr lang="fr-FR" sz="2000" dirty="0">
                          <a:effectLst/>
                          <a:latin typeface="Verdana" panose="020B0604030504040204" pitchFamily="34" charset="0"/>
                          <a:ea typeface="Verdana" panose="020B0604030504040204" pitchFamily="34" charset="0"/>
                        </a:rPr>
                        <a:t>ACTIONS</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solidFill>
                      <a:srgbClr val="78370A"/>
                    </a:solidFill>
                  </a:tcPr>
                </a:tc>
                <a:extLst>
                  <a:ext uri="{0D108BD9-81ED-4DB2-BD59-A6C34878D82A}">
                    <a16:rowId xmlns:a16="http://schemas.microsoft.com/office/drawing/2014/main" val="2527555593"/>
                  </a:ext>
                </a:extLst>
              </a:tr>
              <a:tr h="405923">
                <a:tc>
                  <a:txBody>
                    <a:bodyPr/>
                    <a:lstStyle/>
                    <a:p>
                      <a:pPr>
                        <a:lnSpc>
                          <a:spcPct val="107000"/>
                        </a:lnSpc>
                        <a:spcAft>
                          <a:spcPts val="800"/>
                        </a:spcAft>
                      </a:pPr>
                      <a:r>
                        <a:rPr lang="fr-FR" sz="2000" b="1" dirty="0">
                          <a:effectLst/>
                          <a:latin typeface="Verdana" panose="020B0604030504040204" pitchFamily="34" charset="0"/>
                          <a:ea typeface="Verdana" panose="020B0604030504040204" pitchFamily="34" charset="0"/>
                        </a:rPr>
                        <a:t>Déc. 2013</a:t>
                      </a:r>
                      <a:endParaRPr lang="fr-FR" sz="20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nSpc>
                          <a:spcPct val="107000"/>
                        </a:lnSpc>
                        <a:spcAft>
                          <a:spcPts val="800"/>
                        </a:spcAft>
                      </a:pPr>
                      <a:r>
                        <a:rPr lang="fr-FR" sz="2000" b="1" dirty="0">
                          <a:solidFill>
                            <a:schemeClr val="bg1"/>
                          </a:solidFill>
                          <a:effectLst/>
                          <a:latin typeface="Verdana" panose="020B0604030504040204" pitchFamily="34" charset="0"/>
                          <a:ea typeface="Verdana" panose="020B0604030504040204" pitchFamily="34" charset="0"/>
                        </a:rPr>
                        <a:t>Dernières élections professionnelles </a:t>
                      </a:r>
                    </a:p>
                  </a:txBody>
                  <a:tcPr marL="68580" marR="68580" marT="0" marB="0" anchor="ctr">
                    <a:solidFill>
                      <a:srgbClr val="996633"/>
                    </a:solidFill>
                  </a:tcPr>
                </a:tc>
                <a:extLst>
                  <a:ext uri="{0D108BD9-81ED-4DB2-BD59-A6C34878D82A}">
                    <a16:rowId xmlns:a16="http://schemas.microsoft.com/office/drawing/2014/main" val="3481601463"/>
                  </a:ext>
                </a:extLst>
              </a:tr>
              <a:tr h="384000">
                <a:tc>
                  <a:txBody>
                    <a:bodyPr/>
                    <a:lstStyle/>
                    <a:p>
                      <a:pPr>
                        <a:lnSpc>
                          <a:spcPct val="107000"/>
                        </a:lnSpc>
                        <a:spcAft>
                          <a:spcPts val="800"/>
                        </a:spcAft>
                      </a:pPr>
                      <a:r>
                        <a:rPr lang="fr-FR" sz="2000" b="1" dirty="0">
                          <a:effectLst/>
                          <a:latin typeface="Verdana" panose="020B0604030504040204" pitchFamily="34" charset="0"/>
                          <a:ea typeface="Verdana" panose="020B0604030504040204" pitchFamily="34" charset="0"/>
                        </a:rPr>
                        <a:t>Déc. 2014</a:t>
                      </a:r>
                      <a:endParaRPr lang="fr-FR" sz="2000" b="1"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EA6B14"/>
                    </a:solidFill>
                  </a:tcPr>
                </a:tc>
                <a:tc>
                  <a:txBody>
                    <a:bodyPr/>
                    <a:lstStyle/>
                    <a:p>
                      <a:pPr>
                        <a:lnSpc>
                          <a:spcPct val="107000"/>
                        </a:lnSpc>
                        <a:spcAft>
                          <a:spcPts val="800"/>
                        </a:spcAft>
                      </a:pPr>
                      <a:r>
                        <a:rPr lang="fr-FR" sz="2000" b="1" dirty="0">
                          <a:solidFill>
                            <a:schemeClr val="bg1"/>
                          </a:solidFill>
                          <a:effectLst/>
                          <a:latin typeface="Verdana" panose="020B0604030504040204" pitchFamily="34" charset="0"/>
                          <a:ea typeface="Verdana" panose="020B0604030504040204" pitchFamily="34" charset="0"/>
                        </a:rPr>
                        <a:t>Non-tenue des élections professionnelles</a:t>
                      </a:r>
                    </a:p>
                  </a:txBody>
                  <a:tcPr marL="68580" marR="68580" marT="0" marB="0" anchor="ctr">
                    <a:solidFill>
                      <a:srgbClr val="EA6B14"/>
                    </a:solidFill>
                  </a:tcPr>
                </a:tc>
                <a:extLst>
                  <a:ext uri="{0D108BD9-81ED-4DB2-BD59-A6C34878D82A}">
                    <a16:rowId xmlns:a16="http://schemas.microsoft.com/office/drawing/2014/main" val="3815567445"/>
                  </a:ext>
                </a:extLst>
              </a:tr>
              <a:tr h="445957">
                <a:tc>
                  <a:txBody>
                    <a:bodyPr/>
                    <a:lstStyle/>
                    <a:p>
                      <a:pPr algn="l">
                        <a:lnSpc>
                          <a:spcPct val="107000"/>
                        </a:lnSpc>
                        <a:spcAft>
                          <a:spcPts val="800"/>
                        </a:spcAft>
                      </a:pPr>
                      <a:r>
                        <a:rPr lang="fr-FR" sz="2000" b="1" dirty="0">
                          <a:effectLst/>
                          <a:latin typeface="Verdana" panose="020B0604030504040204" pitchFamily="34" charset="0"/>
                          <a:ea typeface="Verdana" panose="020B0604030504040204" pitchFamily="34" charset="0"/>
                          <a:cs typeface="Times New Roman" panose="02020603050405020304" pitchFamily="18" charset="0"/>
                        </a:rPr>
                        <a:t>Déc. 2015</a:t>
                      </a:r>
                    </a:p>
                  </a:txBody>
                  <a:tcPr marL="68580" marR="68580" marT="0" marB="0" anchor="ctr">
                    <a:solidFill>
                      <a:srgbClr val="78370A"/>
                    </a:solidFill>
                  </a:tcPr>
                </a:tc>
                <a:tc>
                  <a:txBody>
                    <a:bodyPr/>
                    <a:lstStyle/>
                    <a:p>
                      <a:pPr>
                        <a:lnSpc>
                          <a:spcPct val="107000"/>
                        </a:lnSpc>
                        <a:spcAft>
                          <a:spcPts val="800"/>
                        </a:spcAft>
                      </a:pPr>
                      <a:r>
                        <a:rPr lang="fr-FR" sz="2000" b="1" dirty="0">
                          <a:solidFill>
                            <a:schemeClr val="bg1"/>
                          </a:solidFill>
                          <a:effectLst/>
                          <a:latin typeface="Verdana" panose="020B0604030504040204" pitchFamily="34" charset="0"/>
                          <a:ea typeface="Verdana" panose="020B0604030504040204" pitchFamily="34" charset="0"/>
                        </a:rPr>
                        <a:t>Non-tenue des élections professionnelles</a:t>
                      </a:r>
                    </a:p>
                  </a:txBody>
                  <a:tcPr marL="68580" marR="68580" marT="0" marB="0" anchor="ctr">
                    <a:solidFill>
                      <a:srgbClr val="78370A"/>
                    </a:solidFill>
                  </a:tcPr>
                </a:tc>
                <a:extLst>
                  <a:ext uri="{0D108BD9-81ED-4DB2-BD59-A6C34878D82A}">
                    <a16:rowId xmlns:a16="http://schemas.microsoft.com/office/drawing/2014/main" val="2525936289"/>
                  </a:ext>
                </a:extLst>
              </a:tr>
            </a:tbl>
          </a:graphicData>
        </a:graphic>
      </p:graphicFrame>
      <p:graphicFrame>
        <p:nvGraphicFramePr>
          <p:cNvPr id="5" name="Tableau 4">
            <a:extLst>
              <a:ext uri="{FF2B5EF4-FFF2-40B4-BE49-F238E27FC236}">
                <a16:creationId xmlns:a16="http://schemas.microsoft.com/office/drawing/2014/main" id="{B995262B-283F-8623-4B34-009A6685EF23}"/>
              </a:ext>
            </a:extLst>
          </p:cNvPr>
          <p:cNvGraphicFramePr>
            <a:graphicFrameLocks noGrp="1"/>
          </p:cNvGraphicFramePr>
          <p:nvPr>
            <p:extLst>
              <p:ext uri="{D42A27DB-BD31-4B8C-83A1-F6EECF244321}">
                <p14:modId xmlns:p14="http://schemas.microsoft.com/office/powerpoint/2010/main" val="567151372"/>
              </p:ext>
            </p:extLst>
          </p:nvPr>
        </p:nvGraphicFramePr>
        <p:xfrm>
          <a:off x="451414" y="3728246"/>
          <a:ext cx="11425626" cy="3095626"/>
        </p:xfrm>
        <a:graphic>
          <a:graphicData uri="http://schemas.openxmlformats.org/drawingml/2006/table">
            <a:tbl>
              <a:tblPr firstRow="1" firstCol="1" bandRow="1">
                <a:tableStyleId>{5C22544A-7EE6-4342-B048-85BDC9FD1C3A}</a:tableStyleId>
              </a:tblPr>
              <a:tblGrid>
                <a:gridCol w="2383097">
                  <a:extLst>
                    <a:ext uri="{9D8B030D-6E8A-4147-A177-3AD203B41FA5}">
                      <a16:colId xmlns:a16="http://schemas.microsoft.com/office/drawing/2014/main" val="4092178976"/>
                    </a:ext>
                  </a:extLst>
                </a:gridCol>
                <a:gridCol w="9042529">
                  <a:extLst>
                    <a:ext uri="{9D8B030D-6E8A-4147-A177-3AD203B41FA5}">
                      <a16:colId xmlns:a16="http://schemas.microsoft.com/office/drawing/2014/main" val="2392602198"/>
                    </a:ext>
                  </a:extLst>
                </a:gridCol>
              </a:tblGrid>
              <a:tr h="0">
                <a:tc>
                  <a:txBody>
                    <a:bodyPr/>
                    <a:lstStyle/>
                    <a:p>
                      <a:pPr>
                        <a:lnSpc>
                          <a:spcPct val="107000"/>
                        </a:lnSpc>
                        <a:spcAft>
                          <a:spcPts val="800"/>
                        </a:spcAft>
                      </a:pPr>
                      <a:r>
                        <a:rPr lang="fr-FR" sz="2000" dirty="0">
                          <a:effectLst/>
                          <a:latin typeface="Verdana" panose="020B0604030504040204" pitchFamily="34" charset="0"/>
                          <a:ea typeface="Verdana" panose="020B0604030504040204" pitchFamily="34" charset="0"/>
                        </a:rPr>
                        <a:t>25 janv. 2016</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endParaRPr lang="fr-FR" sz="100" b="1" dirty="0">
                        <a:solidFill>
                          <a:schemeClr val="tx1"/>
                        </a:solidFill>
                        <a:effectLst/>
                        <a:latin typeface="Verdana" panose="020B0604030504040204" pitchFamily="34" charset="0"/>
                        <a:ea typeface="Verdana" panose="020B0604030504040204" pitchFamily="34" charset="0"/>
                      </a:endParaRPr>
                    </a:p>
                    <a:p>
                      <a:pPr>
                        <a:lnSpc>
                          <a:spcPct val="107000"/>
                        </a:lnSpc>
                        <a:spcAft>
                          <a:spcPts val="800"/>
                        </a:spcAft>
                      </a:pPr>
                      <a:r>
                        <a:rPr lang="fr-FR" sz="2000" b="1" dirty="0">
                          <a:solidFill>
                            <a:srgbClr val="FFFF00"/>
                          </a:solidFill>
                          <a:effectLst/>
                          <a:latin typeface="Verdana" panose="020B0604030504040204" pitchFamily="34" charset="0"/>
                          <a:ea typeface="Verdana" panose="020B0604030504040204" pitchFamily="34" charset="0"/>
                        </a:rPr>
                        <a:t>Lettre circulaire n°032/MTSS-CAB :</a:t>
                      </a:r>
                      <a:r>
                        <a:rPr lang="fr-FR" sz="2000" b="1" dirty="0">
                          <a:solidFill>
                            <a:schemeClr val="tx1"/>
                          </a:solidFill>
                          <a:effectLst/>
                          <a:latin typeface="Verdana" panose="020B0604030504040204" pitchFamily="34" charset="0"/>
                          <a:ea typeface="Verdana" panose="020B0604030504040204" pitchFamily="34" charset="0"/>
                        </a:rPr>
                        <a:t> </a:t>
                      </a:r>
                      <a:r>
                        <a:rPr lang="fr-FR" sz="2000" b="1" dirty="0">
                          <a:solidFill>
                            <a:schemeClr val="bg1"/>
                          </a:solidFill>
                          <a:effectLst/>
                          <a:latin typeface="Verdana" panose="020B0604030504040204" pitchFamily="34" charset="0"/>
                          <a:ea typeface="Verdana" panose="020B0604030504040204" pitchFamily="34" charset="0"/>
                        </a:rPr>
                        <a:t>Prorogation du mandat des délégués élus en 2013</a:t>
                      </a:r>
                    </a:p>
                  </a:txBody>
                  <a:tcPr marL="68580" marR="68580" marT="0" marB="0" anchor="ctr">
                    <a:solidFill>
                      <a:srgbClr val="78370A"/>
                    </a:solidFill>
                  </a:tcPr>
                </a:tc>
                <a:extLst>
                  <a:ext uri="{0D108BD9-81ED-4DB2-BD59-A6C34878D82A}">
                    <a16:rowId xmlns:a16="http://schemas.microsoft.com/office/drawing/2014/main" val="2906591153"/>
                  </a:ext>
                </a:extLst>
              </a:tr>
              <a:tr h="488790">
                <a:tc>
                  <a:txBody>
                    <a:bodyPr/>
                    <a:lstStyle/>
                    <a:p>
                      <a:pPr>
                        <a:lnSpc>
                          <a:spcPct val="107000"/>
                        </a:lnSpc>
                        <a:spcAft>
                          <a:spcPts val="800"/>
                        </a:spcAft>
                      </a:pPr>
                      <a:r>
                        <a:rPr lang="fr-FR" sz="2000" dirty="0">
                          <a:effectLst/>
                          <a:latin typeface="Verdana" panose="020B0604030504040204" pitchFamily="34" charset="0"/>
                          <a:ea typeface="Verdana" panose="020B0604030504040204" pitchFamily="34" charset="0"/>
                        </a:rPr>
                        <a:t>4 nov. 2016</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endParaRPr lang="fr-FR" sz="300" b="1" dirty="0">
                        <a:effectLst/>
                        <a:latin typeface="Verdana" panose="020B0604030504040204" pitchFamily="34" charset="0"/>
                        <a:ea typeface="Verdana" panose="020B0604030504040204" pitchFamily="34" charset="0"/>
                      </a:endParaRPr>
                    </a:p>
                    <a:p>
                      <a:pPr algn="just">
                        <a:lnSpc>
                          <a:spcPct val="107000"/>
                        </a:lnSpc>
                        <a:spcAft>
                          <a:spcPts val="800"/>
                        </a:spcAft>
                      </a:pPr>
                      <a:r>
                        <a:rPr lang="fr-FR" sz="2000" b="1" dirty="0">
                          <a:solidFill>
                            <a:srgbClr val="FFFF00"/>
                          </a:solidFill>
                          <a:effectLst/>
                          <a:latin typeface="Verdana" panose="020B0604030504040204" pitchFamily="34" charset="0"/>
                          <a:ea typeface="Verdana" panose="020B0604030504040204" pitchFamily="34" charset="0"/>
                        </a:rPr>
                        <a:t>Lettre circulaire n°1039/MTSS-CAB : </a:t>
                      </a:r>
                      <a:r>
                        <a:rPr lang="fr-FR" sz="2000" b="1" dirty="0">
                          <a:solidFill>
                            <a:schemeClr val="bg1"/>
                          </a:solidFill>
                          <a:effectLst/>
                          <a:latin typeface="Verdana" panose="020B0604030504040204" pitchFamily="34" charset="0"/>
                          <a:ea typeface="Verdana" panose="020B0604030504040204" pitchFamily="34" charset="0"/>
                        </a:rPr>
                        <a:t>Reprise des élections prévue pour décembre 2016</a:t>
                      </a:r>
                      <a:endParaRPr lang="fr-FR" sz="2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extLst>
                  <a:ext uri="{0D108BD9-81ED-4DB2-BD59-A6C34878D82A}">
                    <a16:rowId xmlns:a16="http://schemas.microsoft.com/office/drawing/2014/main" val="2636528396"/>
                  </a:ext>
                </a:extLst>
              </a:tr>
              <a:tr h="748279">
                <a:tc>
                  <a:txBody>
                    <a:bodyPr/>
                    <a:lstStyle/>
                    <a:p>
                      <a:pPr>
                        <a:lnSpc>
                          <a:spcPct val="107000"/>
                        </a:lnSpc>
                        <a:spcAft>
                          <a:spcPts val="800"/>
                        </a:spcAft>
                      </a:pPr>
                      <a:r>
                        <a:rPr lang="fr-FR" sz="2000" dirty="0">
                          <a:effectLst/>
                          <a:latin typeface="Verdana" panose="020B0604030504040204" pitchFamily="34" charset="0"/>
                          <a:ea typeface="Verdana" panose="020B0604030504040204" pitchFamily="34" charset="0"/>
                        </a:rPr>
                        <a:t>22 nov. 2016</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endParaRPr lang="fr-FR" sz="200" b="1" dirty="0">
                        <a:effectLst/>
                        <a:latin typeface="Verdana" panose="020B0604030504040204" pitchFamily="34" charset="0"/>
                        <a:ea typeface="Verdana" panose="020B0604030504040204" pitchFamily="34" charset="0"/>
                      </a:endParaRPr>
                    </a:p>
                    <a:p>
                      <a:pPr>
                        <a:lnSpc>
                          <a:spcPct val="107000"/>
                        </a:lnSpc>
                        <a:spcAft>
                          <a:spcPts val="800"/>
                        </a:spcAft>
                      </a:pPr>
                      <a:r>
                        <a:rPr lang="fr-FR" sz="2000" b="1" dirty="0">
                          <a:solidFill>
                            <a:srgbClr val="FFFF00"/>
                          </a:solidFill>
                          <a:effectLst/>
                          <a:latin typeface="Verdana" panose="020B0604030504040204" pitchFamily="34" charset="0"/>
                          <a:ea typeface="Verdana" panose="020B0604030504040204" pitchFamily="34" charset="0"/>
                        </a:rPr>
                        <a:t>Accord entre le Gouvernement et les partenaires sociaux : </a:t>
                      </a:r>
                      <a:r>
                        <a:rPr lang="fr-FR" sz="2000" b="1" dirty="0">
                          <a:solidFill>
                            <a:schemeClr val="bg1"/>
                          </a:solidFill>
                          <a:effectLst/>
                          <a:latin typeface="Verdana" panose="020B0604030504040204" pitchFamily="34" charset="0"/>
                          <a:ea typeface="Verdana" panose="020B0604030504040204" pitchFamily="34" charset="0"/>
                        </a:rPr>
                        <a:t>Report des élections et prorogation du mandat des délégués</a:t>
                      </a:r>
                    </a:p>
                  </a:txBody>
                  <a:tcPr marL="68580" marR="68580" marT="0" marB="0" anchor="ctr">
                    <a:solidFill>
                      <a:srgbClr val="78370A"/>
                    </a:solidFill>
                  </a:tcPr>
                </a:tc>
                <a:extLst>
                  <a:ext uri="{0D108BD9-81ED-4DB2-BD59-A6C34878D82A}">
                    <a16:rowId xmlns:a16="http://schemas.microsoft.com/office/drawing/2014/main" val="3798235953"/>
                  </a:ext>
                </a:extLst>
              </a:tr>
              <a:tr h="0">
                <a:tc>
                  <a:txBody>
                    <a:bodyPr/>
                    <a:lstStyle/>
                    <a:p>
                      <a:pPr>
                        <a:lnSpc>
                          <a:spcPct val="107000"/>
                        </a:lnSpc>
                        <a:spcAft>
                          <a:spcPts val="800"/>
                        </a:spcAft>
                      </a:pPr>
                      <a:r>
                        <a:rPr lang="fr-FR" sz="2000" dirty="0">
                          <a:effectLst/>
                          <a:latin typeface="Verdana" panose="020B0604030504040204" pitchFamily="34" charset="0"/>
                          <a:ea typeface="Verdana" panose="020B0604030504040204" pitchFamily="34" charset="0"/>
                        </a:rPr>
                        <a:t>23 nov. 2016</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nSpc>
                          <a:spcPct val="107000"/>
                        </a:lnSpc>
                        <a:spcAft>
                          <a:spcPts val="800"/>
                        </a:spcAft>
                      </a:pPr>
                      <a:endParaRPr lang="fr-FR" sz="600" b="1" dirty="0">
                        <a:effectLst/>
                        <a:latin typeface="Verdana" panose="020B0604030504040204" pitchFamily="34" charset="0"/>
                        <a:ea typeface="Verdana" panose="020B0604030504040204" pitchFamily="34" charset="0"/>
                      </a:endParaRPr>
                    </a:p>
                    <a:p>
                      <a:pPr algn="just">
                        <a:lnSpc>
                          <a:spcPct val="107000"/>
                        </a:lnSpc>
                        <a:spcAft>
                          <a:spcPts val="800"/>
                        </a:spcAft>
                      </a:pPr>
                      <a:r>
                        <a:rPr lang="fr-FR" sz="2000" b="1" dirty="0">
                          <a:solidFill>
                            <a:srgbClr val="FFFF00"/>
                          </a:solidFill>
                          <a:effectLst/>
                          <a:latin typeface="Verdana" panose="020B0604030504040204" pitchFamily="34" charset="0"/>
                          <a:ea typeface="Verdana" panose="020B0604030504040204" pitchFamily="34" charset="0"/>
                        </a:rPr>
                        <a:t>Lettre circulaire n°1180/MTSS-CAB :</a:t>
                      </a:r>
                      <a:r>
                        <a:rPr lang="fr-FR" sz="2000" b="1" dirty="0">
                          <a:effectLst/>
                          <a:latin typeface="Verdana" panose="020B0604030504040204" pitchFamily="34" charset="0"/>
                          <a:ea typeface="Verdana" panose="020B0604030504040204" pitchFamily="34" charset="0"/>
                        </a:rPr>
                        <a:t> </a:t>
                      </a:r>
                      <a:r>
                        <a:rPr lang="fr-FR" sz="2000" b="1" dirty="0">
                          <a:solidFill>
                            <a:schemeClr val="bg1"/>
                          </a:solidFill>
                          <a:effectLst/>
                          <a:latin typeface="Verdana" panose="020B0604030504040204" pitchFamily="34" charset="0"/>
                          <a:ea typeface="Verdana" panose="020B0604030504040204" pitchFamily="34" charset="0"/>
                        </a:rPr>
                        <a:t>appel à l’exécution de  l’accord du 22 nov. 2016</a:t>
                      </a:r>
                    </a:p>
                  </a:txBody>
                  <a:tcPr marL="68580" marR="68580" marT="0" marB="0" anchor="ctr">
                    <a:solidFill>
                      <a:srgbClr val="78370A"/>
                    </a:solidFill>
                  </a:tcPr>
                </a:tc>
                <a:extLst>
                  <a:ext uri="{0D108BD9-81ED-4DB2-BD59-A6C34878D82A}">
                    <a16:rowId xmlns:a16="http://schemas.microsoft.com/office/drawing/2014/main" val="104585355"/>
                  </a:ext>
                </a:extLst>
              </a:tr>
            </a:tbl>
          </a:graphicData>
        </a:graphic>
      </p:graphicFrame>
      <p:sp>
        <p:nvSpPr>
          <p:cNvPr id="6" name="ZoneTexte 5">
            <a:extLst>
              <a:ext uri="{FF2B5EF4-FFF2-40B4-BE49-F238E27FC236}">
                <a16:creationId xmlns:a16="http://schemas.microsoft.com/office/drawing/2014/main" id="{F12CF845-F794-CB6D-C60B-2B4B5966DC55}"/>
              </a:ext>
            </a:extLst>
          </p:cNvPr>
          <p:cNvSpPr txBox="1"/>
          <p:nvPr/>
        </p:nvSpPr>
        <p:spPr>
          <a:xfrm>
            <a:off x="179536" y="634376"/>
            <a:ext cx="11123271"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Q13: Quelle analyse peut-on faire de la démarche qui a abouti à la suspension des élections ?</a:t>
            </a:r>
          </a:p>
        </p:txBody>
      </p:sp>
    </p:spTree>
    <p:extLst>
      <p:ext uri="{BB962C8B-B14F-4D97-AF65-F5344CB8AC3E}">
        <p14:creationId xmlns:p14="http://schemas.microsoft.com/office/powerpoint/2010/main" val="44004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814554"/>
            <a:ext cx="12192000" cy="614643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540291"/>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2080" y="59844"/>
            <a:ext cx="410827" cy="469986"/>
          </a:xfrm>
          <a:prstGeom prst="rect">
            <a:avLst/>
          </a:prstGeom>
        </p:spPr>
      </p:pic>
      <p:sp>
        <p:nvSpPr>
          <p:cNvPr id="26" name="Rectangle 25"/>
          <p:cNvSpPr/>
          <p:nvPr/>
        </p:nvSpPr>
        <p:spPr>
          <a:xfrm>
            <a:off x="0" y="686854"/>
            <a:ext cx="12192000" cy="127700"/>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03FD75F3-E77C-C0AD-5DFD-1B436FA5258B}"/>
              </a:ext>
            </a:extLst>
          </p:cNvPr>
          <p:cNvGrpSpPr/>
          <p:nvPr/>
        </p:nvGrpSpPr>
        <p:grpSpPr>
          <a:xfrm>
            <a:off x="310122" y="2097585"/>
            <a:ext cx="11571756" cy="4426867"/>
            <a:chOff x="310122" y="1095144"/>
            <a:chExt cx="11571756" cy="4426867"/>
          </a:xfrm>
        </p:grpSpPr>
        <p:pic>
          <p:nvPicPr>
            <p:cNvPr id="5" name="Picture 18" descr="Dans une entreprise, quels sont les avantages pour les salariés ? – Portail  des PME">
              <a:extLst>
                <a:ext uri="{FF2B5EF4-FFF2-40B4-BE49-F238E27FC236}">
                  <a16:creationId xmlns:a16="http://schemas.microsoft.com/office/drawing/2014/main" id="{FA66CB83-703D-64FD-6CC7-588E240E3D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122" y="1095144"/>
              <a:ext cx="3184635" cy="4185757"/>
            </a:xfrm>
            <a:prstGeom prst="rect">
              <a:avLst/>
            </a:prstGeom>
            <a:noFill/>
            <a:extLst>
              <a:ext uri="{909E8E84-426E-40DD-AFC4-6F175D3DCCD1}">
                <a14:hiddenFill xmlns:a14="http://schemas.microsoft.com/office/drawing/2010/main">
                  <a:solidFill>
                    <a:srgbClr val="FFFFFF"/>
                  </a:solidFill>
                </a14:hiddenFill>
              </a:ext>
            </a:extLst>
          </p:spPr>
        </p:pic>
        <p:cxnSp>
          <p:nvCxnSpPr>
            <p:cNvPr id="6" name="Connecteur droit avec flèche 5">
              <a:extLst>
                <a:ext uri="{FF2B5EF4-FFF2-40B4-BE49-F238E27FC236}">
                  <a16:creationId xmlns:a16="http://schemas.microsoft.com/office/drawing/2014/main" id="{8232C363-1EF0-13A2-55E5-1FF03B78A48F}"/>
                </a:ext>
              </a:extLst>
            </p:cNvPr>
            <p:cNvCxnSpPr>
              <a:cxnSpLocks/>
            </p:cNvCxnSpPr>
            <p:nvPr/>
          </p:nvCxnSpPr>
          <p:spPr>
            <a:xfrm>
              <a:off x="10232020" y="3437224"/>
              <a:ext cx="0" cy="1143733"/>
            </a:xfrm>
            <a:prstGeom prst="straightConnector1">
              <a:avLst/>
            </a:prstGeom>
            <a:ln w="38100">
              <a:solidFill>
                <a:srgbClr val="FFFF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 name="Rectangle : coins arrondis 6">
              <a:extLst>
                <a:ext uri="{FF2B5EF4-FFF2-40B4-BE49-F238E27FC236}">
                  <a16:creationId xmlns:a16="http://schemas.microsoft.com/office/drawing/2014/main" id="{0EC595CE-8A2D-51B6-D3B4-AE74D1A6ECE0}"/>
                </a:ext>
              </a:extLst>
            </p:cNvPr>
            <p:cNvSpPr/>
            <p:nvPr/>
          </p:nvSpPr>
          <p:spPr>
            <a:xfrm>
              <a:off x="5719424" y="2425723"/>
              <a:ext cx="3912243" cy="569652"/>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Légitimes en 2014</a:t>
              </a:r>
            </a:p>
          </p:txBody>
        </p:sp>
        <p:sp>
          <p:nvSpPr>
            <p:cNvPr id="8" name="Rectangle : coins arrondis 7">
              <a:extLst>
                <a:ext uri="{FF2B5EF4-FFF2-40B4-BE49-F238E27FC236}">
                  <a16:creationId xmlns:a16="http://schemas.microsoft.com/office/drawing/2014/main" id="{5BE9033F-01F6-86E7-24C0-33FAE34CE36E}"/>
                </a:ext>
              </a:extLst>
            </p:cNvPr>
            <p:cNvSpPr/>
            <p:nvPr/>
          </p:nvSpPr>
          <p:spPr>
            <a:xfrm>
              <a:off x="5719424" y="3152398"/>
              <a:ext cx="3912243" cy="569652"/>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latin typeface="Verdana" panose="020B0604030504040204" pitchFamily="34" charset="0"/>
                  <a:ea typeface="Verdana" panose="020B0604030504040204" pitchFamily="34" charset="0"/>
                </a:rPr>
                <a:t>Illégitimes depuis 2015</a:t>
              </a:r>
            </a:p>
          </p:txBody>
        </p:sp>
        <p:sp>
          <p:nvSpPr>
            <p:cNvPr id="9" name="Flèche : pentagone 8">
              <a:extLst>
                <a:ext uri="{FF2B5EF4-FFF2-40B4-BE49-F238E27FC236}">
                  <a16:creationId xmlns:a16="http://schemas.microsoft.com/office/drawing/2014/main" id="{8895CBF4-3F6C-E109-3CEB-0B3F5C3A7858}"/>
                </a:ext>
              </a:extLst>
            </p:cNvPr>
            <p:cNvSpPr/>
            <p:nvPr/>
          </p:nvSpPr>
          <p:spPr>
            <a:xfrm>
              <a:off x="3494757" y="2969139"/>
              <a:ext cx="2324249" cy="218883"/>
            </a:xfrm>
            <a:prstGeom prst="homePlat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a:latin typeface="Verdana" panose="020B0604030504040204" pitchFamily="34" charset="0"/>
                <a:ea typeface="Verdana" panose="020B0604030504040204" pitchFamily="34" charset="0"/>
              </a:endParaRPr>
            </a:p>
          </p:txBody>
        </p:sp>
        <p:cxnSp>
          <p:nvCxnSpPr>
            <p:cNvPr id="10" name="Connecteur droit 9">
              <a:extLst>
                <a:ext uri="{FF2B5EF4-FFF2-40B4-BE49-F238E27FC236}">
                  <a16:creationId xmlns:a16="http://schemas.microsoft.com/office/drawing/2014/main" id="{20F7AB39-9759-996A-DA78-FB3E369525F0}"/>
                </a:ext>
              </a:extLst>
            </p:cNvPr>
            <p:cNvCxnSpPr>
              <a:cxnSpLocks/>
              <a:stCxn id="8" idx="3"/>
            </p:cNvCxnSpPr>
            <p:nvPr/>
          </p:nvCxnSpPr>
          <p:spPr>
            <a:xfrm>
              <a:off x="9631667" y="3437224"/>
              <a:ext cx="600353" cy="0"/>
            </a:xfrm>
            <a:prstGeom prst="line">
              <a:avLst/>
            </a:prstGeom>
            <a:ln w="3810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8DB213F8-D7FC-BB51-8488-44A8F9B72366}"/>
                </a:ext>
              </a:extLst>
            </p:cNvPr>
            <p:cNvSpPr txBox="1"/>
            <p:nvPr/>
          </p:nvSpPr>
          <p:spPr>
            <a:xfrm>
              <a:off x="6134715" y="4691014"/>
              <a:ext cx="5747163" cy="830997"/>
            </a:xfrm>
            <a:prstGeom prst="rect">
              <a:avLst/>
            </a:prstGeom>
            <a:noFill/>
          </p:spPr>
          <p:txBody>
            <a:bodyPr wrap="square" rtlCol="0">
              <a:spAutoFit/>
            </a:bodyPr>
            <a:lstStyle/>
            <a:p>
              <a:r>
                <a:rPr lang="fr-FR" sz="2400" dirty="0">
                  <a:solidFill>
                    <a:schemeClr val="bg1"/>
                  </a:solidFill>
                  <a:latin typeface="Verdana" panose="020B0604030504040204" pitchFamily="34" charset="0"/>
                  <a:ea typeface="Verdana" panose="020B0604030504040204" pitchFamily="34" charset="0"/>
                </a:rPr>
                <a:t>La loi n’a été ni abrogée ni modifiée</a:t>
              </a:r>
            </a:p>
            <a:p>
              <a:r>
                <a:rPr lang="fr-FR" sz="2400" dirty="0">
                  <a:solidFill>
                    <a:schemeClr val="bg1"/>
                  </a:solidFill>
                  <a:latin typeface="Verdana" panose="020B0604030504040204" pitchFamily="34" charset="0"/>
                  <a:ea typeface="Verdana" panose="020B0604030504040204" pitchFamily="34" charset="0"/>
                </a:rPr>
                <a:t>(mandat anale, non prorogeable).</a:t>
              </a:r>
            </a:p>
          </p:txBody>
        </p:sp>
      </p:grpSp>
      <p:sp>
        <p:nvSpPr>
          <p:cNvPr id="12" name="ZoneTexte 11">
            <a:extLst>
              <a:ext uri="{FF2B5EF4-FFF2-40B4-BE49-F238E27FC236}">
                <a16:creationId xmlns:a16="http://schemas.microsoft.com/office/drawing/2014/main" id="{2BDAB300-E6E3-3142-9AFE-B5DF6A304D0E}"/>
              </a:ext>
            </a:extLst>
          </p:cNvPr>
          <p:cNvSpPr txBox="1"/>
          <p:nvPr/>
        </p:nvSpPr>
        <p:spPr>
          <a:xfrm>
            <a:off x="310122" y="871770"/>
            <a:ext cx="11548607"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Conclusion après analyse de la démarche de la suspension des élections professionnelles</a:t>
            </a:r>
          </a:p>
        </p:txBody>
      </p:sp>
    </p:spTree>
    <p:extLst>
      <p:ext uri="{BB962C8B-B14F-4D97-AF65-F5344CB8AC3E}">
        <p14:creationId xmlns:p14="http://schemas.microsoft.com/office/powerpoint/2010/main" val="52209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538480"/>
            <a:ext cx="12192000" cy="631952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429422"/>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64868" y="43845"/>
            <a:ext cx="308039" cy="352396"/>
          </a:xfrm>
          <a:prstGeom prst="rect">
            <a:avLst/>
          </a:prstGeom>
        </p:spPr>
      </p:pic>
      <p:sp>
        <p:nvSpPr>
          <p:cNvPr id="26" name="Rectangle 25"/>
          <p:cNvSpPr/>
          <p:nvPr/>
        </p:nvSpPr>
        <p:spPr>
          <a:xfrm>
            <a:off x="0" y="703686"/>
            <a:ext cx="12192000" cy="109058"/>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 name="Groupe 3">
            <a:extLst>
              <a:ext uri="{FF2B5EF4-FFF2-40B4-BE49-F238E27FC236}">
                <a16:creationId xmlns:a16="http://schemas.microsoft.com/office/drawing/2014/main" id="{BCF97C55-4304-5305-3545-F8789474FF40}"/>
              </a:ext>
            </a:extLst>
          </p:cNvPr>
          <p:cNvGrpSpPr/>
          <p:nvPr/>
        </p:nvGrpSpPr>
        <p:grpSpPr>
          <a:xfrm>
            <a:off x="127322" y="2332230"/>
            <a:ext cx="10926502" cy="4385051"/>
            <a:chOff x="127321" y="2332230"/>
            <a:chExt cx="10926502" cy="4385051"/>
          </a:xfrm>
        </p:grpSpPr>
        <p:sp>
          <p:nvSpPr>
            <p:cNvPr id="5" name="ZoneTexte 4">
              <a:extLst>
                <a:ext uri="{FF2B5EF4-FFF2-40B4-BE49-F238E27FC236}">
                  <a16:creationId xmlns:a16="http://schemas.microsoft.com/office/drawing/2014/main" id="{4633D578-5B52-B1EF-A981-307E86D4AD6B}"/>
                </a:ext>
              </a:extLst>
            </p:cNvPr>
            <p:cNvSpPr txBox="1"/>
            <p:nvPr/>
          </p:nvSpPr>
          <p:spPr>
            <a:xfrm>
              <a:off x="4629874" y="2681210"/>
              <a:ext cx="6215605" cy="2308324"/>
            </a:xfrm>
            <a:prstGeom prst="rect">
              <a:avLst/>
            </a:prstGeom>
            <a:noFill/>
          </p:spPr>
          <p:txBody>
            <a:bodyPr wrap="square" rtlCol="0">
              <a:spAutoFit/>
            </a:bodyPr>
            <a:lstStyle/>
            <a:p>
              <a:pPr marL="342900" indent="-342900">
                <a:buFont typeface="Wingdings" panose="05000000000000000000" pitchFamily="2" charset="2"/>
                <a:buChar char="§"/>
              </a:pPr>
              <a:r>
                <a:rPr lang="fr-FR" sz="2400" dirty="0">
                  <a:solidFill>
                    <a:schemeClr val="bg1"/>
                  </a:solidFill>
                  <a:latin typeface="Verdana" panose="020B0604030504040204" pitchFamily="34" charset="0"/>
                  <a:ea typeface="Verdana" panose="020B0604030504040204" pitchFamily="34" charset="0"/>
                </a:rPr>
                <a:t>Réunion des salariés</a:t>
              </a:r>
            </a:p>
            <a:p>
              <a:pPr marL="342900" indent="-342900">
                <a:buFont typeface="Wingdings" panose="05000000000000000000" pitchFamily="2" charset="2"/>
                <a:buChar char="§"/>
              </a:pPr>
              <a:r>
                <a:rPr lang="fr-FR" sz="2400" dirty="0">
                  <a:solidFill>
                    <a:schemeClr val="bg1"/>
                  </a:solidFill>
                  <a:latin typeface="Verdana" panose="020B0604030504040204" pitchFamily="34" charset="0"/>
                  <a:ea typeface="Verdana" panose="020B0604030504040204" pitchFamily="34" charset="0"/>
                </a:rPr>
                <a:t>Désignation des représentants des travailleurs</a:t>
              </a:r>
            </a:p>
            <a:p>
              <a:pPr marL="342900" indent="-342900">
                <a:buFont typeface="Wingdings" panose="05000000000000000000" pitchFamily="2" charset="2"/>
                <a:buChar char="§"/>
              </a:pPr>
              <a:r>
                <a:rPr lang="fr-FR" sz="2400" dirty="0">
                  <a:solidFill>
                    <a:schemeClr val="bg1"/>
                  </a:solidFill>
                  <a:latin typeface="Verdana" panose="020B0604030504040204" pitchFamily="34" charset="0"/>
                  <a:ea typeface="Verdana" panose="020B0604030504040204" pitchFamily="34" charset="0"/>
                </a:rPr>
                <a:t>Procès-verbal</a:t>
              </a:r>
            </a:p>
            <a:p>
              <a:pPr marL="342900" indent="-342900">
                <a:buFont typeface="Wingdings" panose="05000000000000000000" pitchFamily="2" charset="2"/>
                <a:buChar char="§"/>
              </a:pPr>
              <a:r>
                <a:rPr lang="fr-FR" sz="2400" dirty="0">
                  <a:solidFill>
                    <a:schemeClr val="bg1"/>
                  </a:solidFill>
                  <a:latin typeface="Verdana" panose="020B0604030504040204" pitchFamily="34" charset="0"/>
                  <a:ea typeface="Verdana" panose="020B0604030504040204" pitchFamily="34" charset="0"/>
                </a:rPr>
                <a:t>Accord entre l’employeur et les représentants du personnel désignés</a:t>
              </a:r>
            </a:p>
          </p:txBody>
        </p:sp>
        <p:sp>
          <p:nvSpPr>
            <p:cNvPr id="6" name="Ellipse 5">
              <a:extLst>
                <a:ext uri="{FF2B5EF4-FFF2-40B4-BE49-F238E27FC236}">
                  <a16:creationId xmlns:a16="http://schemas.microsoft.com/office/drawing/2014/main" id="{319BC0E3-F6FF-33E6-B06C-B869F52F231C}"/>
                </a:ext>
              </a:extLst>
            </p:cNvPr>
            <p:cNvSpPr/>
            <p:nvPr/>
          </p:nvSpPr>
          <p:spPr>
            <a:xfrm>
              <a:off x="127321" y="2332230"/>
              <a:ext cx="3720283" cy="3341620"/>
            </a:xfrm>
            <a:prstGeom prst="ellipse">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Exploitation de l’article 1103 et 1193 ( 1134) du code civil</a:t>
              </a:r>
            </a:p>
          </p:txBody>
        </p:sp>
        <p:sp>
          <p:nvSpPr>
            <p:cNvPr id="7" name="Rectangle : coins arrondis 6">
              <a:extLst>
                <a:ext uri="{FF2B5EF4-FFF2-40B4-BE49-F238E27FC236}">
                  <a16:creationId xmlns:a16="http://schemas.microsoft.com/office/drawing/2014/main" id="{4BC88F7E-3752-5721-583C-52F6DEABFEEE}"/>
                </a:ext>
              </a:extLst>
            </p:cNvPr>
            <p:cNvSpPr/>
            <p:nvPr/>
          </p:nvSpPr>
          <p:spPr>
            <a:xfrm>
              <a:off x="4629874" y="5482756"/>
              <a:ext cx="6423949" cy="1234525"/>
            </a:xfrm>
            <a:prstGeom prst="roundRect">
              <a:avLst/>
            </a:prstGeom>
            <a:solidFill>
              <a:srgbClr val="78370A"/>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b="1" dirty="0">
                  <a:latin typeface="Verdana" panose="020B0604030504040204" pitchFamily="34" charset="0"/>
                  <a:ea typeface="Verdana" panose="020B0604030504040204" pitchFamily="34" charset="0"/>
                </a:rPr>
                <a:t>Respect des textes  régissant la représentation du  personnel</a:t>
              </a:r>
            </a:p>
          </p:txBody>
        </p:sp>
      </p:grpSp>
      <p:sp>
        <p:nvSpPr>
          <p:cNvPr id="8" name="ZoneTexte 7">
            <a:extLst>
              <a:ext uri="{FF2B5EF4-FFF2-40B4-BE49-F238E27FC236}">
                <a16:creationId xmlns:a16="http://schemas.microsoft.com/office/drawing/2014/main" id="{39ECA4AF-B8DF-A1BA-6C3C-AA40A5DBA5E8}"/>
              </a:ext>
            </a:extLst>
          </p:cNvPr>
          <p:cNvSpPr txBox="1"/>
          <p:nvPr/>
        </p:nvSpPr>
        <p:spPr>
          <a:xfrm>
            <a:off x="127322" y="873947"/>
            <a:ext cx="11784956" cy="1384995"/>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Q13-1: </a:t>
            </a:r>
            <a:r>
              <a:rPr lang="fr-FR" sz="2800" b="1" dirty="0">
                <a:solidFill>
                  <a:schemeClr val="bg1"/>
                </a:solidFill>
                <a:latin typeface="Verdana" panose="020B0604030504040204" pitchFamily="34" charset="0"/>
                <a:ea typeface="Verdana" panose="020B0604030504040204" pitchFamily="34" charset="0"/>
                <a:cs typeface="Times New Roman" panose="02020603050405020304" pitchFamily="18" charset="0"/>
              </a:rPr>
              <a:t>En l’absence des élections, comment une nouvelle entreprise peut-elle procéder pour se doter de partenaires sociaux ?</a:t>
            </a:r>
          </a:p>
        </p:txBody>
      </p:sp>
    </p:spTree>
    <p:extLst>
      <p:ext uri="{BB962C8B-B14F-4D97-AF65-F5344CB8AC3E}">
        <p14:creationId xmlns:p14="http://schemas.microsoft.com/office/powerpoint/2010/main" val="330051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244895"/>
            <a:ext cx="12192000" cy="3037628"/>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8209" y="117432"/>
            <a:ext cx="1842013" cy="2107263"/>
          </a:xfrm>
          <a:prstGeom prst="rect">
            <a:avLst/>
          </a:prstGeom>
        </p:spPr>
      </p:pic>
      <p:grpSp>
        <p:nvGrpSpPr>
          <p:cNvPr id="4" name="Groupe 3"/>
          <p:cNvGrpSpPr/>
          <p:nvPr/>
        </p:nvGrpSpPr>
        <p:grpSpPr>
          <a:xfrm>
            <a:off x="1318590" y="2917867"/>
            <a:ext cx="9554818" cy="1904550"/>
            <a:chOff x="2135555" y="1359861"/>
            <a:chExt cx="9554818" cy="1904550"/>
          </a:xfrm>
        </p:grpSpPr>
        <p:sp>
          <p:nvSpPr>
            <p:cNvPr id="22" name="Rectangle 21">
              <a:extLst>
                <a:ext uri="{FF2B5EF4-FFF2-40B4-BE49-F238E27FC236}">
                  <a16:creationId xmlns:a16="http://schemas.microsoft.com/office/drawing/2014/main" id="{7255F535-9595-4172-8B43-779A459C7116}"/>
                </a:ext>
              </a:extLst>
            </p:cNvPr>
            <p:cNvSpPr/>
            <p:nvPr/>
          </p:nvSpPr>
          <p:spPr>
            <a:xfrm>
              <a:off x="2135555" y="1359861"/>
              <a:ext cx="9554818" cy="1862048"/>
            </a:xfrm>
            <a:prstGeom prst="rect">
              <a:avLst/>
            </a:prstGeom>
            <a:noFill/>
          </p:spPr>
          <p:txBody>
            <a:bodyPr wrap="square" lIns="91440" tIns="45720" rIns="91440" bIns="45720">
              <a:spAutoFit/>
            </a:bodyPr>
            <a:lstStyle/>
            <a:p>
              <a:pPr algn="ctr"/>
              <a:r>
                <a:rPr lang="fr-FR" sz="11500" b="1" cap="all" dirty="0">
                  <a:solidFill>
                    <a:schemeClr val="bg1"/>
                  </a:solidFill>
                  <a:latin typeface="Segoe UI" panose="020B0502040204020203" pitchFamily="34" charset="0"/>
                  <a:cs typeface="Segoe UI" panose="020B0502040204020203" pitchFamily="34" charset="0"/>
                </a:rPr>
                <a:t>merci</a:t>
              </a:r>
              <a:endParaRPr lang="fr-FR" sz="59500" b="1" cap="all" spc="0" dirty="0">
                <a:solidFill>
                  <a:schemeClr val="bg1"/>
                </a:solidFill>
                <a:latin typeface="Segoe UI Semibold" panose="020B0702040204020203" pitchFamily="34" charset="0"/>
                <a:cs typeface="Segoe UI Semibold" panose="020B0702040204020203" pitchFamily="34" charset="0"/>
              </a:endParaRPr>
            </a:p>
          </p:txBody>
        </p:sp>
        <p:cxnSp>
          <p:nvCxnSpPr>
            <p:cNvPr id="23" name="Connecteur droit 22">
              <a:extLst>
                <a:ext uri="{FF2B5EF4-FFF2-40B4-BE49-F238E27FC236}">
                  <a16:creationId xmlns:a16="http://schemas.microsoft.com/office/drawing/2014/main" id="{22546581-114E-4A30-B234-10B8D9F69C49}"/>
                </a:ext>
              </a:extLst>
            </p:cNvPr>
            <p:cNvCxnSpPr/>
            <p:nvPr/>
          </p:nvCxnSpPr>
          <p:spPr>
            <a:xfrm>
              <a:off x="3070223" y="3264411"/>
              <a:ext cx="80175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 name="Pentagone régulier 5"/>
          <p:cNvSpPr/>
          <p:nvPr/>
        </p:nvSpPr>
        <p:spPr>
          <a:xfrm rot="10800000">
            <a:off x="401310" y="-11071"/>
            <a:ext cx="3945605" cy="3063759"/>
          </a:xfrm>
          <a:custGeom>
            <a:avLst/>
            <a:gdLst>
              <a:gd name="connsiteX0" fmla="*/ 5 w 4445391"/>
              <a:gd name="connsiteY0" fmla="*/ 1543801 h 4041733"/>
              <a:gd name="connsiteX1" fmla="*/ 2222696 w 4445391"/>
              <a:gd name="connsiteY1" fmla="*/ 0 h 4041733"/>
              <a:gd name="connsiteX2" fmla="*/ 4445386 w 4445391"/>
              <a:gd name="connsiteY2" fmla="*/ 1543801 h 4041733"/>
              <a:gd name="connsiteX3" fmla="*/ 3596394 w 4445391"/>
              <a:gd name="connsiteY3" fmla="*/ 4041723 h 4041733"/>
              <a:gd name="connsiteX4" fmla="*/ 848997 w 4445391"/>
              <a:gd name="connsiteY4" fmla="*/ 4041723 h 4041733"/>
              <a:gd name="connsiteX5" fmla="*/ 5 w 4445391"/>
              <a:gd name="connsiteY5" fmla="*/ 1543801 h 4041733"/>
              <a:gd name="connsiteX0" fmla="*/ 0 w 3629455"/>
              <a:gd name="connsiteY0" fmla="*/ 1543801 h 4041723"/>
              <a:gd name="connsiteX1" fmla="*/ 2222691 w 3629455"/>
              <a:gd name="connsiteY1" fmla="*/ 0 h 4041723"/>
              <a:gd name="connsiteX2" fmla="*/ 3629455 w 3629455"/>
              <a:gd name="connsiteY2" fmla="*/ 1445327 h 4041723"/>
              <a:gd name="connsiteX3" fmla="*/ 3596389 w 3629455"/>
              <a:gd name="connsiteY3" fmla="*/ 4041723 h 4041723"/>
              <a:gd name="connsiteX4" fmla="*/ 848992 w 3629455"/>
              <a:gd name="connsiteY4" fmla="*/ 4041723 h 4041723"/>
              <a:gd name="connsiteX5" fmla="*/ 0 w 3629455"/>
              <a:gd name="connsiteY5" fmla="*/ 1543801 h 4041723"/>
              <a:gd name="connsiteX0" fmla="*/ 0 w 2869799"/>
              <a:gd name="connsiteY0" fmla="*/ 1515665 h 4041723"/>
              <a:gd name="connsiteX1" fmla="*/ 1463035 w 2869799"/>
              <a:gd name="connsiteY1" fmla="*/ 0 h 4041723"/>
              <a:gd name="connsiteX2" fmla="*/ 2869799 w 2869799"/>
              <a:gd name="connsiteY2" fmla="*/ 1445327 h 4041723"/>
              <a:gd name="connsiteX3" fmla="*/ 2836733 w 2869799"/>
              <a:gd name="connsiteY3" fmla="*/ 4041723 h 4041723"/>
              <a:gd name="connsiteX4" fmla="*/ 89336 w 2869799"/>
              <a:gd name="connsiteY4" fmla="*/ 4041723 h 4041723"/>
              <a:gd name="connsiteX5" fmla="*/ 0 w 2869799"/>
              <a:gd name="connsiteY5" fmla="*/ 1515665 h 4041723"/>
              <a:gd name="connsiteX0" fmla="*/ 23206 w 2780463"/>
              <a:gd name="connsiteY0" fmla="*/ 1501597 h 4041723"/>
              <a:gd name="connsiteX1" fmla="*/ 1373699 w 2780463"/>
              <a:gd name="connsiteY1" fmla="*/ 0 h 4041723"/>
              <a:gd name="connsiteX2" fmla="*/ 2780463 w 2780463"/>
              <a:gd name="connsiteY2" fmla="*/ 1445327 h 4041723"/>
              <a:gd name="connsiteX3" fmla="*/ 2747397 w 2780463"/>
              <a:gd name="connsiteY3" fmla="*/ 4041723 h 4041723"/>
              <a:gd name="connsiteX4" fmla="*/ 0 w 2780463"/>
              <a:gd name="connsiteY4" fmla="*/ 4041723 h 4041723"/>
              <a:gd name="connsiteX5" fmla="*/ 23206 w 2780463"/>
              <a:gd name="connsiteY5" fmla="*/ 1501597 h 4041723"/>
              <a:gd name="connsiteX0" fmla="*/ 0 w 2799460"/>
              <a:gd name="connsiteY0" fmla="*/ 1501597 h 4041723"/>
              <a:gd name="connsiteX1" fmla="*/ 1392696 w 2799460"/>
              <a:gd name="connsiteY1" fmla="*/ 0 h 4041723"/>
              <a:gd name="connsiteX2" fmla="*/ 2799460 w 2799460"/>
              <a:gd name="connsiteY2" fmla="*/ 1445327 h 4041723"/>
              <a:gd name="connsiteX3" fmla="*/ 2766394 w 2799460"/>
              <a:gd name="connsiteY3" fmla="*/ 4041723 h 4041723"/>
              <a:gd name="connsiteX4" fmla="*/ 18997 w 2799460"/>
              <a:gd name="connsiteY4" fmla="*/ 4041723 h 4041723"/>
              <a:gd name="connsiteX5" fmla="*/ 0 w 2799460"/>
              <a:gd name="connsiteY5" fmla="*/ 1501597 h 4041723"/>
              <a:gd name="connsiteX0" fmla="*/ 23206 w 2780463"/>
              <a:gd name="connsiteY0" fmla="*/ 1487529 h 4041723"/>
              <a:gd name="connsiteX1" fmla="*/ 1373699 w 2780463"/>
              <a:gd name="connsiteY1" fmla="*/ 0 h 4041723"/>
              <a:gd name="connsiteX2" fmla="*/ 2780463 w 2780463"/>
              <a:gd name="connsiteY2" fmla="*/ 1445327 h 4041723"/>
              <a:gd name="connsiteX3" fmla="*/ 2747397 w 2780463"/>
              <a:gd name="connsiteY3" fmla="*/ 4041723 h 4041723"/>
              <a:gd name="connsiteX4" fmla="*/ 0 w 2780463"/>
              <a:gd name="connsiteY4" fmla="*/ 4041723 h 4041723"/>
              <a:gd name="connsiteX5" fmla="*/ 23206 w 2780463"/>
              <a:gd name="connsiteY5" fmla="*/ 1487529 h 4041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80463" h="4041723">
                <a:moveTo>
                  <a:pt x="23206" y="1487529"/>
                </a:moveTo>
                <a:lnTo>
                  <a:pt x="1373699" y="0"/>
                </a:lnTo>
                <a:lnTo>
                  <a:pt x="2780463" y="1445327"/>
                </a:lnTo>
                <a:lnTo>
                  <a:pt x="2747397" y="4041723"/>
                </a:lnTo>
                <a:lnTo>
                  <a:pt x="0" y="4041723"/>
                </a:lnTo>
                <a:lnTo>
                  <a:pt x="23206" y="1487529"/>
                </a:lnTo>
                <a:close/>
              </a:path>
            </a:pathLst>
          </a:cu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08617" y="258127"/>
            <a:ext cx="3530990" cy="2308324"/>
          </a:xfrm>
          <a:prstGeom prst="rect">
            <a:avLst/>
          </a:prstGeom>
          <a:noFill/>
        </p:spPr>
        <p:txBody>
          <a:bodyPr wrap="square" rtlCol="0">
            <a:spAutoFit/>
          </a:bodyPr>
          <a:lstStyle/>
          <a:p>
            <a:pPr algn="ctr"/>
            <a:r>
              <a:rPr lang="fr-FR" sz="3600" cap="all" dirty="0">
                <a:solidFill>
                  <a:srgbClr val="D9DA23"/>
                </a:solidFill>
              </a:rPr>
              <a:t>atelier</a:t>
            </a:r>
          </a:p>
          <a:p>
            <a:pPr algn="ctr"/>
            <a:r>
              <a:rPr lang="fr-FR" sz="3600" cap="all" dirty="0">
                <a:solidFill>
                  <a:srgbClr val="D9DA23"/>
                </a:solidFill>
              </a:rPr>
              <a:t>RH</a:t>
            </a:r>
          </a:p>
          <a:p>
            <a:pPr algn="ctr"/>
            <a:r>
              <a:rPr lang="fr-FR" sz="3600" cap="all" dirty="0">
                <a:solidFill>
                  <a:srgbClr val="D9DA23"/>
                </a:solidFill>
              </a:rPr>
              <a:t>Brazzaville 2022</a:t>
            </a:r>
          </a:p>
        </p:txBody>
      </p:sp>
      <p:sp>
        <p:nvSpPr>
          <p:cNvPr id="25" name="Rectangle 24"/>
          <p:cNvSpPr/>
          <p:nvPr/>
        </p:nvSpPr>
        <p:spPr>
          <a:xfrm>
            <a:off x="0" y="5530104"/>
            <a:ext cx="12192000" cy="1327896"/>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0" y="5302723"/>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a:extLst>
              <a:ext uri="{FF2B5EF4-FFF2-40B4-BE49-F238E27FC236}">
                <a16:creationId xmlns:a16="http://schemas.microsoft.com/office/drawing/2014/main" id="{39C548FE-414E-4FC6-AEFC-D73038B62333}"/>
              </a:ext>
            </a:extLst>
          </p:cNvPr>
          <p:cNvSpPr/>
          <p:nvPr/>
        </p:nvSpPr>
        <p:spPr>
          <a:xfrm>
            <a:off x="3594930" y="5509904"/>
            <a:ext cx="5002139" cy="1107996"/>
          </a:xfrm>
          <a:prstGeom prst="rect">
            <a:avLst/>
          </a:prstGeom>
          <a:noFill/>
        </p:spPr>
        <p:txBody>
          <a:bodyPr wrap="none" lIns="91440" tIns="45720" rIns="91440" bIns="45720">
            <a:spAutoFit/>
          </a:bodyPr>
          <a:lstStyle/>
          <a:p>
            <a:pPr algn="ctr"/>
            <a:r>
              <a:rPr lang="fr-FR" sz="6600" spc="600" dirty="0">
                <a:ln w="0">
                  <a:noFill/>
                </a:ln>
                <a:solidFill>
                  <a:schemeClr val="bg1"/>
                </a:solidFill>
                <a:effectLst/>
                <a:latin typeface="Arial Narrow" panose="020B0606020202030204" pitchFamily="34" charset="0"/>
              </a:rPr>
              <a:t>www.oarh.cg</a:t>
            </a:r>
          </a:p>
        </p:txBody>
      </p:sp>
    </p:spTree>
    <p:extLst>
      <p:ext uri="{BB962C8B-B14F-4D97-AF65-F5344CB8AC3E}">
        <p14:creationId xmlns:p14="http://schemas.microsoft.com/office/powerpoint/2010/main" val="29086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6" name="Groupe 5">
            <a:extLst>
              <a:ext uri="{FF2B5EF4-FFF2-40B4-BE49-F238E27FC236}">
                <a16:creationId xmlns:a16="http://schemas.microsoft.com/office/drawing/2014/main" id="{7801FEA6-6454-3E8B-E094-49960907591D}"/>
              </a:ext>
            </a:extLst>
          </p:cNvPr>
          <p:cNvGrpSpPr/>
          <p:nvPr/>
        </p:nvGrpSpPr>
        <p:grpSpPr>
          <a:xfrm>
            <a:off x="129208" y="2785557"/>
            <a:ext cx="11933584" cy="3692092"/>
            <a:chOff x="129208" y="1678523"/>
            <a:chExt cx="11933584" cy="3692092"/>
          </a:xfrm>
          <a:solidFill>
            <a:srgbClr val="78370A"/>
          </a:solidFill>
        </p:grpSpPr>
        <p:sp>
          <p:nvSpPr>
            <p:cNvPr id="7" name="ZoneTexte 6">
              <a:extLst>
                <a:ext uri="{FF2B5EF4-FFF2-40B4-BE49-F238E27FC236}">
                  <a16:creationId xmlns:a16="http://schemas.microsoft.com/office/drawing/2014/main" id="{214724B5-3C64-8E20-519E-E034CCFC31F6}"/>
                </a:ext>
              </a:extLst>
            </p:cNvPr>
            <p:cNvSpPr txBox="1"/>
            <p:nvPr/>
          </p:nvSpPr>
          <p:spPr>
            <a:xfrm>
              <a:off x="3578357" y="2124800"/>
              <a:ext cx="5913909" cy="446276"/>
            </a:xfrm>
            <a:prstGeom prst="rect">
              <a:avLst/>
            </a:prstGeom>
            <a:grpFill/>
            <a:ln w="6350">
              <a:solidFill>
                <a:srgbClr val="FFFF00"/>
              </a:solidFill>
            </a:ln>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Relations de travail entre trois acteurs</a:t>
              </a:r>
            </a:p>
          </p:txBody>
        </p:sp>
        <p:grpSp>
          <p:nvGrpSpPr>
            <p:cNvPr id="8" name="Groupe 7">
              <a:extLst>
                <a:ext uri="{FF2B5EF4-FFF2-40B4-BE49-F238E27FC236}">
                  <a16:creationId xmlns:a16="http://schemas.microsoft.com/office/drawing/2014/main" id="{34D9C1E2-236E-5806-C8D1-378E8D35C2B8}"/>
                </a:ext>
              </a:extLst>
            </p:cNvPr>
            <p:cNvGrpSpPr/>
            <p:nvPr/>
          </p:nvGrpSpPr>
          <p:grpSpPr>
            <a:xfrm>
              <a:off x="129208" y="1678523"/>
              <a:ext cx="3411694" cy="3692092"/>
              <a:chOff x="673013" y="1701496"/>
              <a:chExt cx="3411694" cy="3692092"/>
            </a:xfrm>
            <a:grpFill/>
          </p:grpSpPr>
          <p:sp>
            <p:nvSpPr>
              <p:cNvPr id="20" name="Rectangle : coins arrondis 19">
                <a:extLst>
                  <a:ext uri="{FF2B5EF4-FFF2-40B4-BE49-F238E27FC236}">
                    <a16:creationId xmlns:a16="http://schemas.microsoft.com/office/drawing/2014/main" id="{9DF005AA-B180-0CC6-A3C1-84B48F74AA72}"/>
                  </a:ext>
                </a:extLst>
              </p:cNvPr>
              <p:cNvSpPr/>
              <p:nvPr/>
            </p:nvSpPr>
            <p:spPr>
              <a:xfrm>
                <a:off x="673013" y="1701496"/>
                <a:ext cx="3043964" cy="1230697"/>
              </a:xfrm>
              <a:prstGeom prst="roundRect">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300" b="1" dirty="0">
                    <a:solidFill>
                      <a:schemeClr val="bg1"/>
                    </a:solidFill>
                    <a:latin typeface="Verdana" panose="020B0604030504040204" pitchFamily="34" charset="0"/>
                    <a:ea typeface="Verdana" panose="020B0604030504040204" pitchFamily="34" charset="0"/>
                  </a:rPr>
                  <a:t>Relations </a:t>
                </a:r>
              </a:p>
              <a:p>
                <a:pPr algn="ctr">
                  <a:lnSpc>
                    <a:spcPct val="150000"/>
                  </a:lnSpc>
                </a:pPr>
                <a:r>
                  <a:rPr lang="fr-FR" sz="2300" b="1" dirty="0">
                    <a:solidFill>
                      <a:schemeClr val="bg1"/>
                    </a:solidFill>
                    <a:latin typeface="Verdana" panose="020B0604030504040204" pitchFamily="34" charset="0"/>
                    <a:ea typeface="Verdana" panose="020B0604030504040204" pitchFamily="34" charset="0"/>
                  </a:rPr>
                  <a:t>professionnelles </a:t>
                </a:r>
              </a:p>
            </p:txBody>
          </p:sp>
          <p:sp>
            <p:nvSpPr>
              <p:cNvPr id="21" name="Rectangle : coins arrondis 20">
                <a:extLst>
                  <a:ext uri="{FF2B5EF4-FFF2-40B4-BE49-F238E27FC236}">
                    <a16:creationId xmlns:a16="http://schemas.microsoft.com/office/drawing/2014/main" id="{99ACF0AE-0F4E-2D3A-0D9B-ABC7E53135A6}"/>
                  </a:ext>
                </a:extLst>
              </p:cNvPr>
              <p:cNvSpPr/>
              <p:nvPr/>
            </p:nvSpPr>
            <p:spPr>
              <a:xfrm>
                <a:off x="673013" y="4162891"/>
                <a:ext cx="3043964" cy="1230697"/>
              </a:xfrm>
              <a:prstGeom prst="roundRect">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300" b="1" dirty="0">
                    <a:solidFill>
                      <a:schemeClr val="bg1"/>
                    </a:solidFill>
                    <a:latin typeface="Verdana" panose="020B0604030504040204" pitchFamily="34" charset="0"/>
                    <a:ea typeface="Verdana" panose="020B0604030504040204" pitchFamily="34" charset="0"/>
                  </a:rPr>
                  <a:t>Dialogue</a:t>
                </a:r>
              </a:p>
              <a:p>
                <a:pPr algn="ctr">
                  <a:lnSpc>
                    <a:spcPct val="150000"/>
                  </a:lnSpc>
                </a:pPr>
                <a:r>
                  <a:rPr lang="fr-FR" sz="2300" b="1" dirty="0">
                    <a:solidFill>
                      <a:schemeClr val="bg1"/>
                    </a:solidFill>
                    <a:latin typeface="Verdana" panose="020B0604030504040204" pitchFamily="34" charset="0"/>
                    <a:ea typeface="Verdana" panose="020B0604030504040204" pitchFamily="34" charset="0"/>
                  </a:rPr>
                  <a:t>Social </a:t>
                </a:r>
              </a:p>
            </p:txBody>
          </p:sp>
          <p:sp>
            <p:nvSpPr>
              <p:cNvPr id="22" name="Flèche : droite 21">
                <a:extLst>
                  <a:ext uri="{FF2B5EF4-FFF2-40B4-BE49-F238E27FC236}">
                    <a16:creationId xmlns:a16="http://schemas.microsoft.com/office/drawing/2014/main" id="{09EFE4C5-C242-D932-7A4E-488512001CD5}"/>
                  </a:ext>
                </a:extLst>
              </p:cNvPr>
              <p:cNvSpPr/>
              <p:nvPr/>
            </p:nvSpPr>
            <p:spPr>
              <a:xfrm>
                <a:off x="3716977" y="2122532"/>
                <a:ext cx="367730" cy="427060"/>
              </a:xfrm>
              <a:prstGeom prst="rightArrow">
                <a:avLst>
                  <a:gd name="adj1" fmla="val 0"/>
                  <a:gd name="adj2" fmla="val 5000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23" name="Flèche : droite 22">
                <a:extLst>
                  <a:ext uri="{FF2B5EF4-FFF2-40B4-BE49-F238E27FC236}">
                    <a16:creationId xmlns:a16="http://schemas.microsoft.com/office/drawing/2014/main" id="{6A3FD371-CCF6-F95A-1996-AE94E70CB392}"/>
                  </a:ext>
                </a:extLst>
              </p:cNvPr>
              <p:cNvSpPr/>
              <p:nvPr/>
            </p:nvSpPr>
            <p:spPr>
              <a:xfrm rot="5400000">
                <a:off x="1570733" y="3318091"/>
                <a:ext cx="1199644" cy="427849"/>
              </a:xfrm>
              <a:prstGeom prst="rightArrow">
                <a:avLst>
                  <a:gd name="adj1" fmla="val 0"/>
                  <a:gd name="adj2" fmla="val 5000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grpSp>
        <p:sp>
          <p:nvSpPr>
            <p:cNvPr id="9" name="Flèche : droite 8">
              <a:extLst>
                <a:ext uri="{FF2B5EF4-FFF2-40B4-BE49-F238E27FC236}">
                  <a16:creationId xmlns:a16="http://schemas.microsoft.com/office/drawing/2014/main" id="{BB4EA5D2-ABA5-CCB0-5769-E34CF0EF607D}"/>
                </a:ext>
              </a:extLst>
            </p:cNvPr>
            <p:cNvSpPr/>
            <p:nvPr/>
          </p:nvSpPr>
          <p:spPr>
            <a:xfrm>
              <a:off x="3170013" y="4576585"/>
              <a:ext cx="367730" cy="427060"/>
            </a:xfrm>
            <a:prstGeom prst="rightArrow">
              <a:avLst>
                <a:gd name="adj1" fmla="val 0"/>
                <a:gd name="adj2" fmla="val 5000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cxnSp>
          <p:nvCxnSpPr>
            <p:cNvPr id="11" name="Connecteur droit avec flèche 10">
              <a:extLst>
                <a:ext uri="{FF2B5EF4-FFF2-40B4-BE49-F238E27FC236}">
                  <a16:creationId xmlns:a16="http://schemas.microsoft.com/office/drawing/2014/main" id="{FC150871-46B9-76FA-C304-47B3C75EB8E2}"/>
                </a:ext>
              </a:extLst>
            </p:cNvPr>
            <p:cNvCxnSpPr>
              <a:cxnSpLocks/>
            </p:cNvCxnSpPr>
            <p:nvPr/>
          </p:nvCxnSpPr>
          <p:spPr>
            <a:xfrm flipV="1">
              <a:off x="9492266" y="1911927"/>
              <a:ext cx="506760" cy="436011"/>
            </a:xfrm>
            <a:prstGeom prst="straightConnector1">
              <a:avLst/>
            </a:prstGeom>
            <a:grpFill/>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B406D923-86BA-BBBB-EDCD-06E2FC6D48BE}"/>
                </a:ext>
              </a:extLst>
            </p:cNvPr>
            <p:cNvCxnSpPr>
              <a:cxnSpLocks/>
            </p:cNvCxnSpPr>
            <p:nvPr/>
          </p:nvCxnSpPr>
          <p:spPr>
            <a:xfrm>
              <a:off x="9504141" y="2347938"/>
              <a:ext cx="471135" cy="0"/>
            </a:xfrm>
            <a:prstGeom prst="straightConnector1">
              <a:avLst/>
            </a:prstGeom>
            <a:grpFill/>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id="{8B478041-9093-01AE-8D26-B925F06A44A9}"/>
                </a:ext>
              </a:extLst>
            </p:cNvPr>
            <p:cNvSpPr txBox="1"/>
            <p:nvPr/>
          </p:nvSpPr>
          <p:spPr>
            <a:xfrm>
              <a:off x="10034651" y="1678524"/>
              <a:ext cx="1199408" cy="446276"/>
            </a:xfrm>
            <a:prstGeom prst="rect">
              <a:avLst/>
            </a:prstGeom>
            <a:grpFill/>
            <a:ln>
              <a:solidFill>
                <a:srgbClr val="FFFF00"/>
              </a:solidFill>
            </a:ln>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Etat</a:t>
              </a:r>
            </a:p>
          </p:txBody>
        </p:sp>
        <p:sp>
          <p:nvSpPr>
            <p:cNvPr id="14" name="ZoneTexte 13">
              <a:extLst>
                <a:ext uri="{FF2B5EF4-FFF2-40B4-BE49-F238E27FC236}">
                  <a16:creationId xmlns:a16="http://schemas.microsoft.com/office/drawing/2014/main" id="{480A88A8-A2B1-36F9-B89A-B5083E8AC98F}"/>
                </a:ext>
              </a:extLst>
            </p:cNvPr>
            <p:cNvSpPr txBox="1"/>
            <p:nvPr/>
          </p:nvSpPr>
          <p:spPr>
            <a:xfrm>
              <a:off x="10010901" y="2185021"/>
              <a:ext cx="1923800" cy="446276"/>
            </a:xfrm>
            <a:prstGeom prst="rect">
              <a:avLst/>
            </a:prstGeom>
            <a:grpFill/>
            <a:ln>
              <a:solidFill>
                <a:srgbClr val="FFFF00"/>
              </a:solidFill>
            </a:ln>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Employeurs</a:t>
              </a:r>
            </a:p>
          </p:txBody>
        </p:sp>
        <p:cxnSp>
          <p:nvCxnSpPr>
            <p:cNvPr id="15" name="Connecteur droit avec flèche 14">
              <a:extLst>
                <a:ext uri="{FF2B5EF4-FFF2-40B4-BE49-F238E27FC236}">
                  <a16:creationId xmlns:a16="http://schemas.microsoft.com/office/drawing/2014/main" id="{C5FBDE2E-094D-F548-35E0-24401955BEF3}"/>
                </a:ext>
              </a:extLst>
            </p:cNvPr>
            <p:cNvCxnSpPr>
              <a:cxnSpLocks/>
            </p:cNvCxnSpPr>
            <p:nvPr/>
          </p:nvCxnSpPr>
          <p:spPr>
            <a:xfrm>
              <a:off x="9504141" y="2378349"/>
              <a:ext cx="471135" cy="512558"/>
            </a:xfrm>
            <a:prstGeom prst="straightConnector1">
              <a:avLst/>
            </a:prstGeom>
            <a:grpFill/>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E40F66BA-1C27-3990-F53D-AF7CE6C9463B}"/>
                </a:ext>
              </a:extLst>
            </p:cNvPr>
            <p:cNvSpPr txBox="1"/>
            <p:nvPr/>
          </p:nvSpPr>
          <p:spPr>
            <a:xfrm>
              <a:off x="10000257" y="2706955"/>
              <a:ext cx="1923800" cy="446276"/>
            </a:xfrm>
            <a:prstGeom prst="rect">
              <a:avLst/>
            </a:prstGeom>
            <a:grpFill/>
            <a:ln>
              <a:solidFill>
                <a:srgbClr val="FFFF00"/>
              </a:solidFill>
            </a:ln>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Travailleurs</a:t>
              </a:r>
            </a:p>
          </p:txBody>
        </p:sp>
        <p:sp>
          <p:nvSpPr>
            <p:cNvPr id="17" name="ZoneTexte 16">
              <a:extLst>
                <a:ext uri="{FF2B5EF4-FFF2-40B4-BE49-F238E27FC236}">
                  <a16:creationId xmlns:a16="http://schemas.microsoft.com/office/drawing/2014/main" id="{5D2B44C1-6DA0-693D-1776-051C4E20816B}"/>
                </a:ext>
              </a:extLst>
            </p:cNvPr>
            <p:cNvSpPr txBox="1"/>
            <p:nvPr/>
          </p:nvSpPr>
          <p:spPr>
            <a:xfrm>
              <a:off x="3578356" y="4557369"/>
              <a:ext cx="5913909" cy="446276"/>
            </a:xfrm>
            <a:prstGeom prst="rect">
              <a:avLst/>
            </a:prstGeom>
            <a:grpFill/>
            <a:ln w="6350">
              <a:solidFill>
                <a:srgbClr val="FFFF00"/>
              </a:solidFill>
            </a:ln>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Système de communication de droit  </a:t>
              </a:r>
            </a:p>
          </p:txBody>
        </p:sp>
        <p:sp>
          <p:nvSpPr>
            <p:cNvPr id="18" name="ZoneTexte 17">
              <a:extLst>
                <a:ext uri="{FF2B5EF4-FFF2-40B4-BE49-F238E27FC236}">
                  <a16:creationId xmlns:a16="http://schemas.microsoft.com/office/drawing/2014/main" id="{029B8C87-1BE7-976E-5786-3C96BD972E99}"/>
                </a:ext>
              </a:extLst>
            </p:cNvPr>
            <p:cNvSpPr txBox="1"/>
            <p:nvPr/>
          </p:nvSpPr>
          <p:spPr>
            <a:xfrm>
              <a:off x="9999026" y="4174766"/>
              <a:ext cx="2063766" cy="1154162"/>
            </a:xfrm>
            <a:prstGeom prst="rect">
              <a:avLst/>
            </a:prstGeom>
            <a:grpFill/>
            <a:ln>
              <a:solidFill>
                <a:srgbClr val="FFFF00"/>
              </a:solidFill>
            </a:ln>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Décisions </a:t>
              </a:r>
            </a:p>
            <a:p>
              <a:pPr algn="just"/>
              <a:r>
                <a:rPr lang="fr-FR" sz="2300" dirty="0">
                  <a:solidFill>
                    <a:schemeClr val="bg1"/>
                  </a:solidFill>
                  <a:latin typeface="Verdana" panose="020B0604030504040204" pitchFamily="34" charset="0"/>
                  <a:ea typeface="Verdana" panose="020B0604030504040204" pitchFamily="34" charset="0"/>
                </a:rPr>
                <a:t>communes</a:t>
              </a:r>
            </a:p>
            <a:p>
              <a:r>
                <a:rPr lang="fr-FR" sz="2300" dirty="0">
                  <a:solidFill>
                    <a:schemeClr val="bg1"/>
                  </a:solidFill>
                  <a:latin typeface="Verdana" panose="020B0604030504040204" pitchFamily="34" charset="0"/>
                  <a:ea typeface="Verdana" panose="020B0604030504040204" pitchFamily="34" charset="0"/>
                </a:rPr>
                <a:t>sur le travail</a:t>
              </a:r>
            </a:p>
          </p:txBody>
        </p:sp>
        <p:cxnSp>
          <p:nvCxnSpPr>
            <p:cNvPr id="19" name="Connecteur droit avec flèche 18">
              <a:extLst>
                <a:ext uri="{FF2B5EF4-FFF2-40B4-BE49-F238E27FC236}">
                  <a16:creationId xmlns:a16="http://schemas.microsoft.com/office/drawing/2014/main" id="{E34A1911-5BFE-1247-9BC4-82449C0110C6}"/>
                </a:ext>
              </a:extLst>
            </p:cNvPr>
            <p:cNvCxnSpPr>
              <a:cxnSpLocks/>
            </p:cNvCxnSpPr>
            <p:nvPr/>
          </p:nvCxnSpPr>
          <p:spPr>
            <a:xfrm>
              <a:off x="9492265" y="4790115"/>
              <a:ext cx="471135" cy="0"/>
            </a:xfrm>
            <a:prstGeom prst="straightConnector1">
              <a:avLst/>
            </a:prstGeom>
            <a:grpFill/>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
        <p:nvSpPr>
          <p:cNvPr id="24" name="ZoneTexte 23">
            <a:extLst>
              <a:ext uri="{FF2B5EF4-FFF2-40B4-BE49-F238E27FC236}">
                <a16:creationId xmlns:a16="http://schemas.microsoft.com/office/drawing/2014/main" id="{BDB872EF-EA19-ABCC-E1C1-A65C53B51280}"/>
              </a:ext>
            </a:extLst>
          </p:cNvPr>
          <p:cNvSpPr txBox="1"/>
          <p:nvPr/>
        </p:nvSpPr>
        <p:spPr>
          <a:xfrm>
            <a:off x="258416" y="1500469"/>
            <a:ext cx="11804376" cy="523220"/>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Q1: Qu’entendre par dialogue social ?</a:t>
            </a:r>
          </a:p>
        </p:txBody>
      </p:sp>
    </p:spTree>
    <p:extLst>
      <p:ext uri="{BB962C8B-B14F-4D97-AF65-F5344CB8AC3E}">
        <p14:creationId xmlns:p14="http://schemas.microsoft.com/office/powerpoint/2010/main" val="237746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6" name="ZoneTexte 5">
            <a:extLst>
              <a:ext uri="{FF2B5EF4-FFF2-40B4-BE49-F238E27FC236}">
                <a16:creationId xmlns:a16="http://schemas.microsoft.com/office/drawing/2014/main" id="{D8879549-439A-2A80-22F4-B20FF173098D}"/>
              </a:ext>
            </a:extLst>
          </p:cNvPr>
          <p:cNvSpPr txBox="1"/>
          <p:nvPr/>
        </p:nvSpPr>
        <p:spPr>
          <a:xfrm>
            <a:off x="146468" y="2569116"/>
            <a:ext cx="11507188" cy="3918317"/>
          </a:xfrm>
          <a:prstGeom prst="rect">
            <a:avLst/>
          </a:prstGeom>
          <a:noFill/>
        </p:spPr>
        <p:txBody>
          <a:bodyPr wrap="square">
            <a:spAutoFit/>
          </a:bodyPr>
          <a:lstStyle/>
          <a:p>
            <a:pPr algn="just">
              <a:lnSpc>
                <a:spcPct val="150000"/>
              </a:lnSpc>
              <a:spcAft>
                <a:spcPts val="800"/>
              </a:spcAft>
              <a:tabLst>
                <a:tab pos="1544955" algn="l"/>
              </a:tabLst>
            </a:pPr>
            <a:r>
              <a:rPr lang="fr-FR" sz="2400" dirty="0">
                <a:solidFill>
                  <a:schemeClr val="bg1"/>
                </a:solidFill>
                <a:effectLst/>
                <a:latin typeface="Verdana" panose="020B0604030504040204" pitchFamily="34" charset="0"/>
                <a:ea typeface="Verdana" panose="020B0604030504040204" pitchFamily="34" charset="0"/>
                <a:cs typeface="Calibri" panose="020F0502020204030204" pitchFamily="34" charset="0"/>
              </a:rPr>
              <a:t>« Le dialogue social désigne la participation des travailleurs, des employeurs et des gouvernements aux décisions relatives à l’emploi et à toutes questions afférentes au lieu de travail. Il englobe toutes les formes de négociation, de consultation et d’échange d’informations entre les représentants des trois groupes susmentionnés qui portent sur les politiques économiques et sociales et les politiques du travail ». </a:t>
            </a:r>
            <a:endParaRPr lang="fr-FR" sz="900" dirty="0">
              <a:solidFill>
                <a:schemeClr val="bg1"/>
              </a:solidFill>
              <a:effectLst/>
              <a:latin typeface="Verdana" panose="020B0604030504040204" pitchFamily="34" charset="0"/>
              <a:ea typeface="Verdana" panose="020B0604030504040204" pitchFamily="34" charset="0"/>
              <a:cs typeface="Calibri" panose="020F0502020204030204" pitchFamily="34" charset="0"/>
            </a:endParaRPr>
          </a:p>
          <a:p>
            <a:pPr lvl="8" algn="just">
              <a:lnSpc>
                <a:spcPct val="150000"/>
              </a:lnSpc>
              <a:spcAft>
                <a:spcPts val="800"/>
              </a:spcAft>
              <a:tabLst>
                <a:tab pos="1544955" algn="l"/>
              </a:tabLst>
            </a:pPr>
            <a:r>
              <a:rPr lang="fr-FR" sz="2000" i="1" dirty="0">
                <a:solidFill>
                  <a:schemeClr val="bg1"/>
                </a:solidFill>
                <a:effectLst/>
                <a:latin typeface="Verdana" panose="020B0604030504040204" pitchFamily="34" charset="0"/>
                <a:ea typeface="Verdana" panose="020B0604030504040204" pitchFamily="34" charset="0"/>
                <a:cs typeface="Calibri" panose="020F0502020204030204" pitchFamily="34" charset="0"/>
              </a:rPr>
              <a:t>Cf Rapport de la 102</a:t>
            </a:r>
            <a:r>
              <a:rPr lang="fr-FR" sz="2000" i="1" baseline="30000" dirty="0">
                <a:solidFill>
                  <a:schemeClr val="bg1"/>
                </a:solidFill>
                <a:effectLst/>
                <a:latin typeface="Verdana" panose="020B0604030504040204" pitchFamily="34" charset="0"/>
                <a:ea typeface="Verdana" panose="020B0604030504040204" pitchFamily="34" charset="0"/>
                <a:cs typeface="Calibri" panose="020F0502020204030204" pitchFamily="34" charset="0"/>
              </a:rPr>
              <a:t>ème</a:t>
            </a:r>
            <a:r>
              <a:rPr lang="fr-FR" sz="2000" i="1" dirty="0">
                <a:solidFill>
                  <a:schemeClr val="bg1"/>
                </a:solidFill>
                <a:effectLst/>
                <a:latin typeface="Verdana" panose="020B0604030504040204" pitchFamily="34" charset="0"/>
                <a:ea typeface="Verdana" panose="020B0604030504040204" pitchFamily="34" charset="0"/>
                <a:cs typeface="Calibri" panose="020F0502020204030204" pitchFamily="34" charset="0"/>
              </a:rPr>
              <a:t> conférence internationale du travail</a:t>
            </a:r>
            <a:endParaRPr lang="fr-FR" sz="2000" i="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0085A6D5-9F3B-7D76-01FE-087727EFA9E5}"/>
              </a:ext>
            </a:extLst>
          </p:cNvPr>
          <p:cNvSpPr txBox="1"/>
          <p:nvPr/>
        </p:nvSpPr>
        <p:spPr>
          <a:xfrm>
            <a:off x="39323" y="1450910"/>
            <a:ext cx="11933584" cy="861774"/>
          </a:xfrm>
          <a:prstGeom prst="rect">
            <a:avLst/>
          </a:prstGeom>
          <a:noFill/>
        </p:spPr>
        <p:txBody>
          <a:bodyPr wrap="square" rtlCol="0">
            <a:spAutoFit/>
          </a:bodyPr>
          <a:lstStyle/>
          <a:p>
            <a:pPr algn="ctr"/>
            <a:r>
              <a:rPr lang="fr-FR" sz="2500" b="1" dirty="0">
                <a:solidFill>
                  <a:schemeClr val="bg1"/>
                </a:solidFill>
                <a:latin typeface="Verdana" panose="020B0604030504040204" pitchFamily="34" charset="0"/>
                <a:ea typeface="Verdana" panose="020B0604030504040204" pitchFamily="34" charset="0"/>
              </a:rPr>
              <a:t>Définition du dialogue social selon l’Organisation Internationale du Travail  (OIT)</a:t>
            </a:r>
          </a:p>
        </p:txBody>
      </p:sp>
    </p:spTree>
    <p:extLst>
      <p:ext uri="{BB962C8B-B14F-4D97-AF65-F5344CB8AC3E}">
        <p14:creationId xmlns:p14="http://schemas.microsoft.com/office/powerpoint/2010/main" val="359297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453950"/>
            <a:ext cx="12192000" cy="6735520"/>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NA</a:t>
            </a:r>
          </a:p>
        </p:txBody>
      </p:sp>
      <p:sp>
        <p:nvSpPr>
          <p:cNvPr id="3" name="Rectangle 2"/>
          <p:cNvSpPr/>
          <p:nvPr/>
        </p:nvSpPr>
        <p:spPr>
          <a:xfrm>
            <a:off x="0" y="453950"/>
            <a:ext cx="12192000" cy="1876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95091" y="96987"/>
            <a:ext cx="434966" cy="325327"/>
          </a:xfrm>
          <a:prstGeom prst="rect">
            <a:avLst/>
          </a:prstGeom>
        </p:spPr>
      </p:pic>
      <p:sp>
        <p:nvSpPr>
          <p:cNvPr id="26" name="Rectangle 25"/>
          <p:cNvSpPr/>
          <p:nvPr/>
        </p:nvSpPr>
        <p:spPr>
          <a:xfrm>
            <a:off x="0" y="615187"/>
            <a:ext cx="12192000" cy="13036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5D062161-8E21-1725-3940-4F09BE7EDA2B}"/>
              </a:ext>
            </a:extLst>
          </p:cNvPr>
          <p:cNvSpPr txBox="1"/>
          <p:nvPr/>
        </p:nvSpPr>
        <p:spPr>
          <a:xfrm>
            <a:off x="135999" y="837017"/>
            <a:ext cx="11933584" cy="954107"/>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Q2: Quelles sont les normes internationales du dialogue social ?</a:t>
            </a:r>
          </a:p>
        </p:txBody>
      </p:sp>
      <p:grpSp>
        <p:nvGrpSpPr>
          <p:cNvPr id="85" name="Groupe 84">
            <a:extLst>
              <a:ext uri="{FF2B5EF4-FFF2-40B4-BE49-F238E27FC236}">
                <a16:creationId xmlns:a16="http://schemas.microsoft.com/office/drawing/2014/main" id="{AF2D4F4D-9243-A259-5E7A-0253CD37352B}"/>
              </a:ext>
            </a:extLst>
          </p:cNvPr>
          <p:cNvGrpSpPr/>
          <p:nvPr/>
        </p:nvGrpSpPr>
        <p:grpSpPr>
          <a:xfrm>
            <a:off x="133238" y="2347283"/>
            <a:ext cx="11896819" cy="4264420"/>
            <a:chOff x="133238" y="2347283"/>
            <a:chExt cx="11896819" cy="4264420"/>
          </a:xfrm>
        </p:grpSpPr>
        <p:sp>
          <p:nvSpPr>
            <p:cNvPr id="14" name="Ellipse 13">
              <a:extLst>
                <a:ext uri="{FF2B5EF4-FFF2-40B4-BE49-F238E27FC236}">
                  <a16:creationId xmlns:a16="http://schemas.microsoft.com/office/drawing/2014/main" id="{FA259CEF-9ABE-D09F-6B41-9F407D2346D5}"/>
                </a:ext>
              </a:extLst>
            </p:cNvPr>
            <p:cNvSpPr/>
            <p:nvPr/>
          </p:nvSpPr>
          <p:spPr>
            <a:xfrm>
              <a:off x="136001" y="3940727"/>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cxnSp>
          <p:nvCxnSpPr>
            <p:cNvPr id="15" name="Connecteur droit avec flèche 14">
              <a:extLst>
                <a:ext uri="{FF2B5EF4-FFF2-40B4-BE49-F238E27FC236}">
                  <a16:creationId xmlns:a16="http://schemas.microsoft.com/office/drawing/2014/main" id="{D05F5F98-5675-D314-8D1C-0FDA3A453B76}"/>
                </a:ext>
              </a:extLst>
            </p:cNvPr>
            <p:cNvCxnSpPr>
              <a:cxnSpLocks/>
            </p:cNvCxnSpPr>
            <p:nvPr/>
          </p:nvCxnSpPr>
          <p:spPr>
            <a:xfrm flipV="1">
              <a:off x="3057055" y="4108325"/>
              <a:ext cx="617869" cy="89144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Ellipse 15">
              <a:extLst>
                <a:ext uri="{FF2B5EF4-FFF2-40B4-BE49-F238E27FC236}">
                  <a16:creationId xmlns:a16="http://schemas.microsoft.com/office/drawing/2014/main" id="{26E80D7E-AE44-5D3B-E9F0-6DD526E8F64F}"/>
                </a:ext>
              </a:extLst>
            </p:cNvPr>
            <p:cNvSpPr/>
            <p:nvPr/>
          </p:nvSpPr>
          <p:spPr>
            <a:xfrm>
              <a:off x="3674923" y="3572599"/>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Conventions</a:t>
              </a:r>
            </a:p>
          </p:txBody>
        </p:sp>
        <p:sp>
          <p:nvSpPr>
            <p:cNvPr id="17" name="Ellipse 16">
              <a:extLst>
                <a:ext uri="{FF2B5EF4-FFF2-40B4-BE49-F238E27FC236}">
                  <a16:creationId xmlns:a16="http://schemas.microsoft.com/office/drawing/2014/main" id="{862C91B6-7B02-4FF3-8918-DA0209B90BA8}"/>
                </a:ext>
              </a:extLst>
            </p:cNvPr>
            <p:cNvSpPr/>
            <p:nvPr/>
          </p:nvSpPr>
          <p:spPr>
            <a:xfrm>
              <a:off x="3674923" y="5505855"/>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err="1">
                  <a:latin typeface="Verdana" panose="020B0604030504040204" pitchFamily="34" charset="0"/>
                  <a:ea typeface="Verdana" panose="020B0604030504040204" pitchFamily="34" charset="0"/>
                </a:rPr>
                <a:t>Recom</a:t>
              </a:r>
              <a:r>
                <a:rPr lang="fr-FR" sz="2300" b="1" dirty="0">
                  <a:latin typeface="Verdana" panose="020B0604030504040204" pitchFamily="34" charset="0"/>
                  <a:ea typeface="Verdana" panose="020B0604030504040204" pitchFamily="34" charset="0"/>
                </a:rPr>
                <a:t>-</a:t>
              </a:r>
            </a:p>
            <a:p>
              <a:pPr algn="ctr"/>
              <a:r>
                <a:rPr lang="fr-FR" sz="2300" b="1" dirty="0">
                  <a:latin typeface="Verdana" panose="020B0604030504040204" pitchFamily="34" charset="0"/>
                  <a:ea typeface="Verdana" panose="020B0604030504040204" pitchFamily="34" charset="0"/>
                </a:rPr>
                <a:t>mandations</a:t>
              </a:r>
            </a:p>
          </p:txBody>
        </p:sp>
        <p:cxnSp>
          <p:nvCxnSpPr>
            <p:cNvPr id="18" name="Connecteur droit avec flèche 17">
              <a:extLst>
                <a:ext uri="{FF2B5EF4-FFF2-40B4-BE49-F238E27FC236}">
                  <a16:creationId xmlns:a16="http://schemas.microsoft.com/office/drawing/2014/main" id="{7CDEB06B-50C4-9087-51EB-D807439DB729}"/>
                </a:ext>
              </a:extLst>
            </p:cNvPr>
            <p:cNvCxnSpPr>
              <a:cxnSpLocks/>
              <a:stCxn id="14" idx="6"/>
              <a:endCxn id="17" idx="2"/>
            </p:cNvCxnSpPr>
            <p:nvPr/>
          </p:nvCxnSpPr>
          <p:spPr>
            <a:xfrm>
              <a:off x="3057055" y="4999770"/>
              <a:ext cx="617868" cy="1059009"/>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7" name="Ellipse 6">
              <a:extLst>
                <a:ext uri="{FF2B5EF4-FFF2-40B4-BE49-F238E27FC236}">
                  <a16:creationId xmlns:a16="http://schemas.microsoft.com/office/drawing/2014/main" id="{4FCA6D33-0356-E3D5-3179-D7CE3E65038E}"/>
                </a:ext>
              </a:extLst>
            </p:cNvPr>
            <p:cNvSpPr/>
            <p:nvPr/>
          </p:nvSpPr>
          <p:spPr>
            <a:xfrm>
              <a:off x="136001" y="3940726"/>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sp>
          <p:nvSpPr>
            <p:cNvPr id="8" name="Ellipse 7">
              <a:extLst>
                <a:ext uri="{FF2B5EF4-FFF2-40B4-BE49-F238E27FC236}">
                  <a16:creationId xmlns:a16="http://schemas.microsoft.com/office/drawing/2014/main" id="{B04F663E-003A-F36D-605E-C062DA0B02DD}"/>
                </a:ext>
              </a:extLst>
            </p:cNvPr>
            <p:cNvSpPr/>
            <p:nvPr/>
          </p:nvSpPr>
          <p:spPr>
            <a:xfrm>
              <a:off x="3674923" y="3572598"/>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Conventions</a:t>
              </a:r>
            </a:p>
          </p:txBody>
        </p:sp>
        <p:cxnSp>
          <p:nvCxnSpPr>
            <p:cNvPr id="12" name="Connecteur droit avec flèche 11">
              <a:extLst>
                <a:ext uri="{FF2B5EF4-FFF2-40B4-BE49-F238E27FC236}">
                  <a16:creationId xmlns:a16="http://schemas.microsoft.com/office/drawing/2014/main" id="{76C8FB33-2B3C-AD2C-09DC-1DD4275AEE62}"/>
                </a:ext>
              </a:extLst>
            </p:cNvPr>
            <p:cNvCxnSpPr>
              <a:cxnSpLocks/>
            </p:cNvCxnSpPr>
            <p:nvPr/>
          </p:nvCxnSpPr>
          <p:spPr>
            <a:xfrm>
              <a:off x="3057054" y="4999769"/>
              <a:ext cx="617868" cy="1059009"/>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3" name="Ellipse 12">
              <a:extLst>
                <a:ext uri="{FF2B5EF4-FFF2-40B4-BE49-F238E27FC236}">
                  <a16:creationId xmlns:a16="http://schemas.microsoft.com/office/drawing/2014/main" id="{B1B30ABA-EA9D-AFA5-71DA-5D472BE61E59}"/>
                </a:ext>
              </a:extLst>
            </p:cNvPr>
            <p:cNvSpPr/>
            <p:nvPr/>
          </p:nvSpPr>
          <p:spPr>
            <a:xfrm>
              <a:off x="136000" y="3940725"/>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cxnSp>
          <p:nvCxnSpPr>
            <p:cNvPr id="19" name="Connecteur droit avec flèche 18">
              <a:extLst>
                <a:ext uri="{FF2B5EF4-FFF2-40B4-BE49-F238E27FC236}">
                  <a16:creationId xmlns:a16="http://schemas.microsoft.com/office/drawing/2014/main" id="{FFF1BD82-4EC7-3982-866C-C6819F27C859}"/>
                </a:ext>
              </a:extLst>
            </p:cNvPr>
            <p:cNvCxnSpPr>
              <a:cxnSpLocks/>
            </p:cNvCxnSpPr>
            <p:nvPr/>
          </p:nvCxnSpPr>
          <p:spPr>
            <a:xfrm flipV="1">
              <a:off x="3055675" y="4108325"/>
              <a:ext cx="617869" cy="89144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Ellipse 19">
              <a:extLst>
                <a:ext uri="{FF2B5EF4-FFF2-40B4-BE49-F238E27FC236}">
                  <a16:creationId xmlns:a16="http://schemas.microsoft.com/office/drawing/2014/main" id="{0F85B2AC-BBC5-5B67-9272-005B919A5251}"/>
                </a:ext>
              </a:extLst>
            </p:cNvPr>
            <p:cNvSpPr/>
            <p:nvPr/>
          </p:nvSpPr>
          <p:spPr>
            <a:xfrm>
              <a:off x="3673541" y="3572598"/>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Conventions</a:t>
              </a:r>
            </a:p>
          </p:txBody>
        </p:sp>
        <p:cxnSp>
          <p:nvCxnSpPr>
            <p:cNvPr id="21" name="Connecteur droit avec flèche 20">
              <a:extLst>
                <a:ext uri="{FF2B5EF4-FFF2-40B4-BE49-F238E27FC236}">
                  <a16:creationId xmlns:a16="http://schemas.microsoft.com/office/drawing/2014/main" id="{4ED3346B-3DDD-2CDE-5D75-94348F27C8A6}"/>
                </a:ext>
              </a:extLst>
            </p:cNvPr>
            <p:cNvCxnSpPr>
              <a:cxnSpLocks/>
            </p:cNvCxnSpPr>
            <p:nvPr/>
          </p:nvCxnSpPr>
          <p:spPr>
            <a:xfrm>
              <a:off x="3055673" y="4999769"/>
              <a:ext cx="617868" cy="1059009"/>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2" name="Ellipse 21">
              <a:extLst>
                <a:ext uri="{FF2B5EF4-FFF2-40B4-BE49-F238E27FC236}">
                  <a16:creationId xmlns:a16="http://schemas.microsoft.com/office/drawing/2014/main" id="{A2785688-3B99-8F74-8E73-3E9DF4AF6A53}"/>
                </a:ext>
              </a:extLst>
            </p:cNvPr>
            <p:cNvSpPr/>
            <p:nvPr/>
          </p:nvSpPr>
          <p:spPr>
            <a:xfrm>
              <a:off x="134620" y="3940725"/>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sp>
          <p:nvSpPr>
            <p:cNvPr id="27" name="Ellipse 26">
              <a:extLst>
                <a:ext uri="{FF2B5EF4-FFF2-40B4-BE49-F238E27FC236}">
                  <a16:creationId xmlns:a16="http://schemas.microsoft.com/office/drawing/2014/main" id="{05362E6C-0AD9-0CCF-C4B6-74721435A09B}"/>
                </a:ext>
              </a:extLst>
            </p:cNvPr>
            <p:cNvSpPr/>
            <p:nvPr/>
          </p:nvSpPr>
          <p:spPr>
            <a:xfrm>
              <a:off x="3674922" y="5505855"/>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err="1">
                  <a:latin typeface="Verdana" panose="020B0604030504040204" pitchFamily="34" charset="0"/>
                  <a:ea typeface="Verdana" panose="020B0604030504040204" pitchFamily="34" charset="0"/>
                </a:rPr>
                <a:t>Recom</a:t>
              </a:r>
              <a:r>
                <a:rPr lang="fr-FR" sz="2300" b="1" dirty="0">
                  <a:latin typeface="Verdana" panose="020B0604030504040204" pitchFamily="34" charset="0"/>
                  <a:ea typeface="Verdana" panose="020B0604030504040204" pitchFamily="34" charset="0"/>
                </a:rPr>
                <a:t>-</a:t>
              </a:r>
            </a:p>
            <a:p>
              <a:pPr algn="ctr"/>
              <a:r>
                <a:rPr lang="fr-FR" sz="2300" b="1" dirty="0">
                  <a:latin typeface="Verdana" panose="020B0604030504040204" pitchFamily="34" charset="0"/>
                  <a:ea typeface="Verdana" panose="020B0604030504040204" pitchFamily="34" charset="0"/>
                </a:rPr>
                <a:t>mandations</a:t>
              </a:r>
            </a:p>
          </p:txBody>
        </p:sp>
        <p:sp>
          <p:nvSpPr>
            <p:cNvPr id="28" name="Ellipse 27">
              <a:extLst>
                <a:ext uri="{FF2B5EF4-FFF2-40B4-BE49-F238E27FC236}">
                  <a16:creationId xmlns:a16="http://schemas.microsoft.com/office/drawing/2014/main" id="{B1C5D78B-4C24-E16E-FBDC-8A22AC9189E8}"/>
                </a:ext>
              </a:extLst>
            </p:cNvPr>
            <p:cNvSpPr/>
            <p:nvPr/>
          </p:nvSpPr>
          <p:spPr>
            <a:xfrm>
              <a:off x="134619" y="3940725"/>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sp>
          <p:nvSpPr>
            <p:cNvPr id="29" name="Ellipse 28">
              <a:extLst>
                <a:ext uri="{FF2B5EF4-FFF2-40B4-BE49-F238E27FC236}">
                  <a16:creationId xmlns:a16="http://schemas.microsoft.com/office/drawing/2014/main" id="{7383E2B4-46F2-109A-8AF4-FFE9F4EBDD44}"/>
                </a:ext>
              </a:extLst>
            </p:cNvPr>
            <p:cNvSpPr/>
            <p:nvPr/>
          </p:nvSpPr>
          <p:spPr>
            <a:xfrm>
              <a:off x="3673540" y="3572598"/>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Conventions</a:t>
              </a:r>
            </a:p>
          </p:txBody>
        </p:sp>
        <p:sp>
          <p:nvSpPr>
            <p:cNvPr id="30" name="Ellipse 29">
              <a:extLst>
                <a:ext uri="{FF2B5EF4-FFF2-40B4-BE49-F238E27FC236}">
                  <a16:creationId xmlns:a16="http://schemas.microsoft.com/office/drawing/2014/main" id="{21ADEABA-9E35-AB82-9F66-6B33F785DD4D}"/>
                </a:ext>
              </a:extLst>
            </p:cNvPr>
            <p:cNvSpPr/>
            <p:nvPr/>
          </p:nvSpPr>
          <p:spPr>
            <a:xfrm>
              <a:off x="3674921" y="5505855"/>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err="1">
                  <a:latin typeface="Verdana" panose="020B0604030504040204" pitchFamily="34" charset="0"/>
                  <a:ea typeface="Verdana" panose="020B0604030504040204" pitchFamily="34" charset="0"/>
                </a:rPr>
                <a:t>Recom</a:t>
              </a:r>
              <a:r>
                <a:rPr lang="fr-FR" sz="2300" b="1" dirty="0">
                  <a:latin typeface="Verdana" panose="020B0604030504040204" pitchFamily="34" charset="0"/>
                  <a:ea typeface="Verdana" panose="020B0604030504040204" pitchFamily="34" charset="0"/>
                </a:rPr>
                <a:t>-</a:t>
              </a:r>
            </a:p>
            <a:p>
              <a:pPr algn="ctr"/>
              <a:r>
                <a:rPr lang="fr-FR" sz="2300" b="1" dirty="0">
                  <a:latin typeface="Verdana" panose="020B0604030504040204" pitchFamily="34" charset="0"/>
                  <a:ea typeface="Verdana" panose="020B0604030504040204" pitchFamily="34" charset="0"/>
                </a:rPr>
                <a:t>mandations</a:t>
              </a:r>
            </a:p>
          </p:txBody>
        </p:sp>
        <p:sp>
          <p:nvSpPr>
            <p:cNvPr id="31" name="Ellipse 30">
              <a:extLst>
                <a:ext uri="{FF2B5EF4-FFF2-40B4-BE49-F238E27FC236}">
                  <a16:creationId xmlns:a16="http://schemas.microsoft.com/office/drawing/2014/main" id="{5CDAEA10-13F2-2101-C8E1-48AA2C51EDBF}"/>
                </a:ext>
              </a:extLst>
            </p:cNvPr>
            <p:cNvSpPr/>
            <p:nvPr/>
          </p:nvSpPr>
          <p:spPr>
            <a:xfrm>
              <a:off x="134618" y="3940725"/>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sp>
          <p:nvSpPr>
            <p:cNvPr id="32" name="Ellipse 31">
              <a:extLst>
                <a:ext uri="{FF2B5EF4-FFF2-40B4-BE49-F238E27FC236}">
                  <a16:creationId xmlns:a16="http://schemas.microsoft.com/office/drawing/2014/main" id="{890F41C0-A30C-DB31-EA47-6F3B62B06BEE}"/>
                </a:ext>
              </a:extLst>
            </p:cNvPr>
            <p:cNvSpPr/>
            <p:nvPr/>
          </p:nvSpPr>
          <p:spPr>
            <a:xfrm>
              <a:off x="3672161" y="3572598"/>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Conventions</a:t>
              </a:r>
            </a:p>
          </p:txBody>
        </p:sp>
        <p:sp>
          <p:nvSpPr>
            <p:cNvPr id="33" name="Ellipse 32">
              <a:extLst>
                <a:ext uri="{FF2B5EF4-FFF2-40B4-BE49-F238E27FC236}">
                  <a16:creationId xmlns:a16="http://schemas.microsoft.com/office/drawing/2014/main" id="{A895E4C9-0A9F-0F74-62EC-7C0AF0822A57}"/>
                </a:ext>
              </a:extLst>
            </p:cNvPr>
            <p:cNvSpPr/>
            <p:nvPr/>
          </p:nvSpPr>
          <p:spPr>
            <a:xfrm>
              <a:off x="3673540" y="5505855"/>
              <a:ext cx="3201672"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err="1">
                  <a:latin typeface="Verdana" panose="020B0604030504040204" pitchFamily="34" charset="0"/>
                  <a:ea typeface="Verdana" panose="020B0604030504040204" pitchFamily="34" charset="0"/>
                </a:rPr>
                <a:t>Recom</a:t>
              </a:r>
              <a:r>
                <a:rPr lang="fr-FR" sz="2300" b="1" dirty="0">
                  <a:latin typeface="Verdana" panose="020B0604030504040204" pitchFamily="34" charset="0"/>
                  <a:ea typeface="Verdana" panose="020B0604030504040204" pitchFamily="34" charset="0"/>
                </a:rPr>
                <a:t>-</a:t>
              </a:r>
            </a:p>
            <a:p>
              <a:pPr algn="ctr"/>
              <a:r>
                <a:rPr lang="fr-FR" sz="2300" b="1" dirty="0">
                  <a:latin typeface="Verdana" panose="020B0604030504040204" pitchFamily="34" charset="0"/>
                  <a:ea typeface="Verdana" panose="020B0604030504040204" pitchFamily="34" charset="0"/>
                </a:rPr>
                <a:t>mandations</a:t>
              </a:r>
            </a:p>
          </p:txBody>
        </p:sp>
        <p:sp>
          <p:nvSpPr>
            <p:cNvPr id="36" name="Ellipse 35">
              <a:extLst>
                <a:ext uri="{FF2B5EF4-FFF2-40B4-BE49-F238E27FC236}">
                  <a16:creationId xmlns:a16="http://schemas.microsoft.com/office/drawing/2014/main" id="{0EF469B0-F659-8224-5C35-C8A857A296A0}"/>
                </a:ext>
              </a:extLst>
            </p:cNvPr>
            <p:cNvSpPr/>
            <p:nvPr/>
          </p:nvSpPr>
          <p:spPr>
            <a:xfrm>
              <a:off x="133238" y="3940725"/>
              <a:ext cx="2921054" cy="2118085"/>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OIT</a:t>
              </a:r>
            </a:p>
            <a:p>
              <a:pPr algn="ctr"/>
              <a:endParaRPr lang="fr-FR" sz="2300" b="1" dirty="0">
                <a:latin typeface="Verdana" panose="020B0604030504040204" pitchFamily="34" charset="0"/>
                <a:ea typeface="Verdana" panose="020B0604030504040204" pitchFamily="34" charset="0"/>
              </a:endParaRPr>
            </a:p>
            <a:p>
              <a:pPr algn="ctr"/>
              <a:r>
                <a:rPr lang="fr-FR" sz="2300" b="1" dirty="0">
                  <a:latin typeface="Verdana" panose="020B0604030504040204" pitchFamily="34" charset="0"/>
                  <a:ea typeface="Verdana" panose="020B0604030504040204" pitchFamily="34" charset="0"/>
                </a:rPr>
                <a:t>Normes</a:t>
              </a:r>
            </a:p>
            <a:p>
              <a:pPr algn="ctr"/>
              <a:r>
                <a:rPr lang="fr-FR" sz="2300" b="1" dirty="0">
                  <a:latin typeface="Verdana" panose="020B0604030504040204" pitchFamily="34" charset="0"/>
                  <a:ea typeface="Verdana" panose="020B0604030504040204" pitchFamily="34" charset="0"/>
                </a:rPr>
                <a:t>Internat.</a:t>
              </a:r>
            </a:p>
            <a:p>
              <a:pPr algn="ctr"/>
              <a:r>
                <a:rPr lang="fr-FR" sz="2300" b="1" dirty="0">
                  <a:latin typeface="Verdana" panose="020B0604030504040204" pitchFamily="34" charset="0"/>
                  <a:ea typeface="Verdana" panose="020B0604030504040204" pitchFamily="34" charset="0"/>
                </a:rPr>
                <a:t> du travail</a:t>
              </a:r>
            </a:p>
          </p:txBody>
        </p:sp>
        <p:sp>
          <p:nvSpPr>
            <p:cNvPr id="10" name="ZoneTexte 9">
              <a:extLst>
                <a:ext uri="{FF2B5EF4-FFF2-40B4-BE49-F238E27FC236}">
                  <a16:creationId xmlns:a16="http://schemas.microsoft.com/office/drawing/2014/main" id="{500739AC-46A5-500B-00AA-2ED0E64B91FD}"/>
                </a:ext>
              </a:extLst>
            </p:cNvPr>
            <p:cNvSpPr txBox="1"/>
            <p:nvPr/>
          </p:nvSpPr>
          <p:spPr>
            <a:xfrm>
              <a:off x="586150" y="2347283"/>
              <a:ext cx="4487729" cy="800219"/>
            </a:xfrm>
            <a:prstGeom prst="rect">
              <a:avLst/>
            </a:prstGeom>
            <a:noFill/>
          </p:spPr>
          <p:txBody>
            <a:bodyPr wrap="square" rtlCol="0">
              <a:spAutoFit/>
            </a:bodyPr>
            <a:lstStyle/>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normes contraignantes</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Droits minimaux au travail</a:t>
              </a:r>
            </a:p>
          </p:txBody>
        </p:sp>
        <p:sp>
          <p:nvSpPr>
            <p:cNvPr id="11" name="ZoneTexte 10">
              <a:extLst>
                <a:ext uri="{FF2B5EF4-FFF2-40B4-BE49-F238E27FC236}">
                  <a16:creationId xmlns:a16="http://schemas.microsoft.com/office/drawing/2014/main" id="{1A92F69F-391B-F165-88BF-D2BCAF32E3EE}"/>
                </a:ext>
              </a:extLst>
            </p:cNvPr>
            <p:cNvSpPr txBox="1"/>
            <p:nvPr/>
          </p:nvSpPr>
          <p:spPr>
            <a:xfrm>
              <a:off x="7544656" y="5709810"/>
              <a:ext cx="4485401" cy="800219"/>
            </a:xfrm>
            <a:prstGeom prst="rect">
              <a:avLst/>
            </a:prstGeom>
            <a:noFill/>
          </p:spPr>
          <p:txBody>
            <a:bodyPr wrap="square" rtlCol="0">
              <a:spAutoFit/>
            </a:bodyPr>
            <a:lstStyle/>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Principes d’application</a:t>
              </a:r>
            </a:p>
            <a:p>
              <a:pPr marL="342900" indent="-342900">
                <a:buFont typeface="Wingdings" panose="05000000000000000000" pitchFamily="2" charset="2"/>
                <a:buChar char="§"/>
              </a:pPr>
              <a:r>
                <a:rPr lang="fr-FR" sz="2300" dirty="0">
                  <a:solidFill>
                    <a:schemeClr val="bg1"/>
                  </a:solidFill>
                  <a:latin typeface="Verdana" panose="020B0604030504040204" pitchFamily="34" charset="0"/>
                  <a:ea typeface="Verdana" panose="020B0604030504040204" pitchFamily="34" charset="0"/>
                </a:rPr>
                <a:t>Outils d’accompagnement</a:t>
              </a:r>
            </a:p>
          </p:txBody>
        </p:sp>
        <p:cxnSp>
          <p:nvCxnSpPr>
            <p:cNvPr id="6" name="Connecteur droit avec flèche 5">
              <a:extLst>
                <a:ext uri="{FF2B5EF4-FFF2-40B4-BE49-F238E27FC236}">
                  <a16:creationId xmlns:a16="http://schemas.microsoft.com/office/drawing/2014/main" id="{E17C6DEB-EA77-7CFD-369D-0F7B1221D547}"/>
                </a:ext>
              </a:extLst>
            </p:cNvPr>
            <p:cNvCxnSpPr>
              <a:cxnSpLocks/>
            </p:cNvCxnSpPr>
            <p:nvPr/>
          </p:nvCxnSpPr>
          <p:spPr>
            <a:xfrm flipV="1">
              <a:off x="6874182" y="3611354"/>
              <a:ext cx="762087" cy="547766"/>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E730B22C-D6E8-6B62-A01C-F89F6E3B6329}"/>
                </a:ext>
              </a:extLst>
            </p:cNvPr>
            <p:cNvCxnSpPr>
              <a:cxnSpLocks/>
            </p:cNvCxnSpPr>
            <p:nvPr/>
          </p:nvCxnSpPr>
          <p:spPr>
            <a:xfrm>
              <a:off x="6874183" y="4180563"/>
              <a:ext cx="762087" cy="393426"/>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4" name="Ellipse 33">
              <a:extLst>
                <a:ext uri="{FF2B5EF4-FFF2-40B4-BE49-F238E27FC236}">
                  <a16:creationId xmlns:a16="http://schemas.microsoft.com/office/drawing/2014/main" id="{A7D406A0-7371-3643-99E0-20FE3182D96A}"/>
                </a:ext>
              </a:extLst>
            </p:cNvPr>
            <p:cNvSpPr/>
            <p:nvPr/>
          </p:nvSpPr>
          <p:spPr>
            <a:xfrm>
              <a:off x="7594367" y="3009156"/>
              <a:ext cx="3241273"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err="1">
                  <a:latin typeface="Verdana" panose="020B0604030504040204" pitchFamily="34" charset="0"/>
                  <a:ea typeface="Verdana" panose="020B0604030504040204" pitchFamily="34" charset="0"/>
                </a:rPr>
                <a:t>Fonda-mentales</a:t>
              </a:r>
              <a:endParaRPr lang="fr-FR" sz="2300" b="1" dirty="0">
                <a:latin typeface="Verdana" panose="020B0604030504040204" pitchFamily="34" charset="0"/>
                <a:ea typeface="Verdana" panose="020B0604030504040204" pitchFamily="34" charset="0"/>
              </a:endParaRPr>
            </a:p>
          </p:txBody>
        </p:sp>
        <p:sp>
          <p:nvSpPr>
            <p:cNvPr id="35" name="Ellipse 34">
              <a:extLst>
                <a:ext uri="{FF2B5EF4-FFF2-40B4-BE49-F238E27FC236}">
                  <a16:creationId xmlns:a16="http://schemas.microsoft.com/office/drawing/2014/main" id="{D3A87E6A-3453-16F7-EBC6-6936FF4FDD44}"/>
                </a:ext>
              </a:extLst>
            </p:cNvPr>
            <p:cNvSpPr/>
            <p:nvPr/>
          </p:nvSpPr>
          <p:spPr>
            <a:xfrm>
              <a:off x="7635239" y="4086624"/>
              <a:ext cx="3201671" cy="1105848"/>
            </a:xfrm>
            <a:prstGeom prst="ellipse">
              <a:avLst/>
            </a:prstGeom>
            <a:solidFill>
              <a:srgbClr val="693C1B"/>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300" b="1" dirty="0">
                  <a:latin typeface="Verdana" panose="020B0604030504040204" pitchFamily="34" charset="0"/>
                  <a:ea typeface="Verdana" panose="020B0604030504040204" pitchFamily="34" charset="0"/>
                </a:rPr>
                <a:t>De </a:t>
              </a:r>
            </a:p>
            <a:p>
              <a:pPr algn="ctr"/>
              <a:r>
                <a:rPr lang="fr-FR" sz="2300" b="1" dirty="0" err="1">
                  <a:latin typeface="Verdana" panose="020B0604030504040204" pitchFamily="34" charset="0"/>
                  <a:ea typeface="Verdana" panose="020B0604030504040204" pitchFamily="34" charset="0"/>
                </a:rPr>
                <a:t>Gouver-nance</a:t>
              </a:r>
              <a:endParaRPr lang="fr-FR" sz="2300" b="1" dirty="0">
                <a:latin typeface="Verdana" panose="020B0604030504040204" pitchFamily="34" charset="0"/>
                <a:ea typeface="Verdana" panose="020B0604030504040204" pitchFamily="34" charset="0"/>
              </a:endParaRPr>
            </a:p>
          </p:txBody>
        </p:sp>
        <p:cxnSp>
          <p:nvCxnSpPr>
            <p:cNvPr id="37" name="Connecteur droit 36">
              <a:extLst>
                <a:ext uri="{FF2B5EF4-FFF2-40B4-BE49-F238E27FC236}">
                  <a16:creationId xmlns:a16="http://schemas.microsoft.com/office/drawing/2014/main" id="{FCF19B89-2A8A-D109-2346-6E3679F7FAB8}"/>
                </a:ext>
              </a:extLst>
            </p:cNvPr>
            <p:cNvCxnSpPr>
              <a:cxnSpLocks/>
            </p:cNvCxnSpPr>
            <p:nvPr/>
          </p:nvCxnSpPr>
          <p:spPr>
            <a:xfrm flipV="1">
              <a:off x="8147614" y="2623253"/>
              <a:ext cx="0" cy="513222"/>
            </a:xfrm>
            <a:prstGeom prst="line">
              <a:avLst/>
            </a:prstGeom>
            <a:ln w="63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id="{CF51F27F-3BD9-C270-3F41-FD60E2248AB6}"/>
                </a:ext>
              </a:extLst>
            </p:cNvPr>
            <p:cNvCxnSpPr>
              <a:cxnSpLocks/>
            </p:cNvCxnSpPr>
            <p:nvPr/>
          </p:nvCxnSpPr>
          <p:spPr>
            <a:xfrm>
              <a:off x="8147614" y="2623253"/>
              <a:ext cx="877251" cy="0"/>
            </a:xfrm>
            <a:prstGeom prst="straightConnector1">
              <a:avLst/>
            </a:prstGeom>
            <a:ln w="63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8C6BAD3C-DE03-2D98-6745-2B2A327E2227}"/>
                </a:ext>
              </a:extLst>
            </p:cNvPr>
            <p:cNvSpPr txBox="1"/>
            <p:nvPr/>
          </p:nvSpPr>
          <p:spPr>
            <a:xfrm>
              <a:off x="8958166" y="2403954"/>
              <a:ext cx="1957481" cy="458980"/>
            </a:xfrm>
            <a:prstGeom prst="rect">
              <a:avLst/>
            </a:prstGeom>
            <a:noFill/>
          </p:spPr>
          <p:txBody>
            <a:bodyPr wrap="square" rtlCol="0">
              <a:spAutoFit/>
            </a:bodyPr>
            <a:lstStyle/>
            <a:p>
              <a:r>
                <a:rPr lang="fr-FR" sz="2300" dirty="0">
                  <a:solidFill>
                    <a:schemeClr val="bg1"/>
                  </a:solidFill>
                  <a:latin typeface="Verdana" panose="020B0604030504040204" pitchFamily="34" charset="0"/>
                  <a:ea typeface="Verdana" panose="020B0604030504040204" pitchFamily="34" charset="0"/>
                </a:rPr>
                <a:t>Obligatoires</a:t>
              </a:r>
            </a:p>
          </p:txBody>
        </p:sp>
        <p:cxnSp>
          <p:nvCxnSpPr>
            <p:cNvPr id="58" name="Connecteur droit 57">
              <a:extLst>
                <a:ext uri="{FF2B5EF4-FFF2-40B4-BE49-F238E27FC236}">
                  <a16:creationId xmlns:a16="http://schemas.microsoft.com/office/drawing/2014/main" id="{F75EB583-7E5E-03AF-2A2E-6C1B9B445BA7}"/>
                </a:ext>
              </a:extLst>
            </p:cNvPr>
            <p:cNvCxnSpPr>
              <a:cxnSpLocks/>
            </p:cNvCxnSpPr>
            <p:nvPr/>
          </p:nvCxnSpPr>
          <p:spPr>
            <a:xfrm flipV="1">
              <a:off x="5283672" y="2663618"/>
              <a:ext cx="0" cy="898462"/>
            </a:xfrm>
            <a:prstGeom prst="line">
              <a:avLst/>
            </a:prstGeom>
            <a:ln w="63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9" name="Connecteur droit avec flèche 58">
              <a:extLst>
                <a:ext uri="{FF2B5EF4-FFF2-40B4-BE49-F238E27FC236}">
                  <a16:creationId xmlns:a16="http://schemas.microsoft.com/office/drawing/2014/main" id="{97D8A62E-1E24-BF92-2FE1-35CDA8B7D1B8}"/>
                </a:ext>
              </a:extLst>
            </p:cNvPr>
            <p:cNvCxnSpPr>
              <a:cxnSpLocks/>
            </p:cNvCxnSpPr>
            <p:nvPr/>
          </p:nvCxnSpPr>
          <p:spPr>
            <a:xfrm flipH="1" flipV="1">
              <a:off x="4642795" y="2673328"/>
              <a:ext cx="629447" cy="3439"/>
            </a:xfrm>
            <a:prstGeom prst="straightConnector1">
              <a:avLst/>
            </a:prstGeom>
            <a:ln w="63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id="{48AACF43-CE8C-8A84-52EC-B1EF9D20559B}"/>
                </a:ext>
              </a:extLst>
            </p:cNvPr>
            <p:cNvCxnSpPr>
              <a:cxnSpLocks/>
            </p:cNvCxnSpPr>
            <p:nvPr/>
          </p:nvCxnSpPr>
          <p:spPr>
            <a:xfrm>
              <a:off x="6874182" y="6196160"/>
              <a:ext cx="670474" cy="0"/>
            </a:xfrm>
            <a:prstGeom prst="straightConnector1">
              <a:avLst/>
            </a:prstGeom>
            <a:ln w="635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4711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80534"/>
            <a:ext cx="12192000" cy="5623792"/>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p:cNvSpPr/>
          <p:nvPr/>
        </p:nvSpPr>
        <p:spPr>
          <a:xfrm>
            <a:off x="0" y="832008"/>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74263"/>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aphicFrame>
        <p:nvGraphicFramePr>
          <p:cNvPr id="4" name="Tableau 3">
            <a:extLst>
              <a:ext uri="{FF2B5EF4-FFF2-40B4-BE49-F238E27FC236}">
                <a16:creationId xmlns:a16="http://schemas.microsoft.com/office/drawing/2014/main" id="{598855FC-A6AD-416A-1EF8-E99B6A06B250}"/>
              </a:ext>
            </a:extLst>
          </p:cNvPr>
          <p:cNvGraphicFramePr>
            <a:graphicFrameLocks noGrp="1"/>
          </p:cNvGraphicFramePr>
          <p:nvPr>
            <p:extLst>
              <p:ext uri="{D42A27DB-BD31-4B8C-83A1-F6EECF244321}">
                <p14:modId xmlns:p14="http://schemas.microsoft.com/office/powerpoint/2010/main" val="878551307"/>
              </p:ext>
            </p:extLst>
          </p:nvPr>
        </p:nvGraphicFramePr>
        <p:xfrm>
          <a:off x="129208" y="2344151"/>
          <a:ext cx="11933584" cy="4496586"/>
        </p:xfrm>
        <a:graphic>
          <a:graphicData uri="http://schemas.openxmlformats.org/drawingml/2006/table">
            <a:tbl>
              <a:tblPr firstRow="1" firstCol="1" bandRow="1">
                <a:tableStyleId>{5C22544A-7EE6-4342-B048-85BDC9FD1C3A}</a:tableStyleId>
              </a:tblPr>
              <a:tblGrid>
                <a:gridCol w="2282522">
                  <a:extLst>
                    <a:ext uri="{9D8B030D-6E8A-4147-A177-3AD203B41FA5}">
                      <a16:colId xmlns:a16="http://schemas.microsoft.com/office/drawing/2014/main" val="3855644481"/>
                    </a:ext>
                  </a:extLst>
                </a:gridCol>
                <a:gridCol w="1463040">
                  <a:extLst>
                    <a:ext uri="{9D8B030D-6E8A-4147-A177-3AD203B41FA5}">
                      <a16:colId xmlns:a16="http://schemas.microsoft.com/office/drawing/2014/main" val="1951156458"/>
                    </a:ext>
                  </a:extLst>
                </a:gridCol>
                <a:gridCol w="6023610">
                  <a:extLst>
                    <a:ext uri="{9D8B030D-6E8A-4147-A177-3AD203B41FA5}">
                      <a16:colId xmlns:a16="http://schemas.microsoft.com/office/drawing/2014/main" val="2038984003"/>
                    </a:ext>
                  </a:extLst>
                </a:gridCol>
                <a:gridCol w="2164412">
                  <a:extLst>
                    <a:ext uri="{9D8B030D-6E8A-4147-A177-3AD203B41FA5}">
                      <a16:colId xmlns:a16="http://schemas.microsoft.com/office/drawing/2014/main" val="673681496"/>
                    </a:ext>
                  </a:extLst>
                </a:gridCol>
              </a:tblGrid>
              <a:tr h="370295">
                <a:tc>
                  <a:txBody>
                    <a:bodyPr/>
                    <a:lstStyle/>
                    <a:p>
                      <a:pPr algn="ctr">
                        <a:lnSpc>
                          <a:spcPct val="107000"/>
                        </a:lnSpc>
                        <a:spcAft>
                          <a:spcPts val="800"/>
                        </a:spcAft>
                        <a:tabLst>
                          <a:tab pos="1544955" algn="l"/>
                        </a:tabLst>
                      </a:pPr>
                      <a:r>
                        <a:rPr lang="fr-FR" sz="2300" b="1" dirty="0">
                          <a:solidFill>
                            <a:schemeClr val="bg1"/>
                          </a:solidFill>
                          <a:effectLst/>
                          <a:latin typeface="Verdana" panose="020B0604030504040204" pitchFamily="34" charset="0"/>
                          <a:ea typeface="Verdana" panose="020B0604030504040204" pitchFamily="34" charset="0"/>
                        </a:rPr>
                        <a:t>Conventions</a:t>
                      </a:r>
                      <a:endParaRPr lang="fr-FR" sz="23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b="1" dirty="0">
                          <a:solidFill>
                            <a:schemeClr val="bg1"/>
                          </a:solidFill>
                          <a:effectLst/>
                          <a:latin typeface="Verdana" panose="020B0604030504040204" pitchFamily="34" charset="0"/>
                          <a:ea typeface="Verdana" panose="020B0604030504040204" pitchFamily="34" charset="0"/>
                        </a:rPr>
                        <a:t>Années</a:t>
                      </a:r>
                      <a:endParaRPr lang="fr-FR" sz="23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dirty="0">
                          <a:effectLst/>
                          <a:latin typeface="Verdana" panose="020B0604030504040204" pitchFamily="34" charset="0"/>
                          <a:ea typeface="Verdana" panose="020B0604030504040204" pitchFamily="34" charset="0"/>
                        </a:rPr>
                        <a:t>Objet</a:t>
                      </a: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dirty="0">
                          <a:effectLst/>
                          <a:latin typeface="Verdana" panose="020B0604030504040204" pitchFamily="34" charset="0"/>
                          <a:ea typeface="Verdana" panose="020B0604030504040204" pitchFamily="34" charset="0"/>
                        </a:rPr>
                        <a:t>Ratification</a:t>
                      </a:r>
                    </a:p>
                  </a:txBody>
                  <a:tcPr marL="68580" marR="68580" marT="0" marB="0" anchor="ctr">
                    <a:solidFill>
                      <a:srgbClr val="996633"/>
                    </a:solidFill>
                  </a:tcPr>
                </a:tc>
                <a:extLst>
                  <a:ext uri="{0D108BD9-81ED-4DB2-BD59-A6C34878D82A}">
                    <a16:rowId xmlns:a16="http://schemas.microsoft.com/office/drawing/2014/main" val="4196143325"/>
                  </a:ext>
                </a:extLst>
              </a:tr>
              <a:tr h="1047650">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C 87</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1948</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gn="just">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Liberté syndicale et protection du droit syndical</a:t>
                      </a:r>
                    </a:p>
                  </a:txBody>
                  <a:tcPr marL="68580" marR="68580" marT="0" marB="0" anchor="ctr">
                    <a:solidFill>
                      <a:srgbClr val="693C1B"/>
                    </a:solidFill>
                  </a:tcPr>
                </a:tc>
                <a:tc>
                  <a:txBody>
                    <a:bodyPr/>
                    <a:lstStyle/>
                    <a:p>
                      <a:r>
                        <a:rPr lang="fr-FR" sz="2300" kern="1200" dirty="0">
                          <a:solidFill>
                            <a:schemeClr val="bg1"/>
                          </a:solidFill>
                          <a:effectLst/>
                          <a:latin typeface="Verdana" panose="020B0604030504040204" pitchFamily="34" charset="0"/>
                          <a:ea typeface="Verdana" panose="020B0604030504040204" pitchFamily="34" charset="0"/>
                          <a:cs typeface="+mn-cs"/>
                        </a:rPr>
                        <a:t>11 nov. 1960</a:t>
                      </a:r>
                    </a:p>
                  </a:txBody>
                  <a:tcPr marL="68580" marR="68580" marT="0" marB="0" anchor="ctr">
                    <a:solidFill>
                      <a:srgbClr val="693C1B"/>
                    </a:solidFill>
                  </a:tcPr>
                </a:tc>
                <a:extLst>
                  <a:ext uri="{0D108BD9-81ED-4DB2-BD59-A6C34878D82A}">
                    <a16:rowId xmlns:a16="http://schemas.microsoft.com/office/drawing/2014/main" val="2637190041"/>
                  </a:ext>
                </a:extLst>
              </a:tr>
              <a:tr h="965279">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C 98</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1949</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just">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Droit d’organisation et de négociation collective</a:t>
                      </a:r>
                    </a:p>
                  </a:txBody>
                  <a:tcPr marL="68580" marR="68580" marT="0" marB="0" anchor="ctr">
                    <a:solidFill>
                      <a:srgbClr val="996633"/>
                    </a:solidFill>
                  </a:tcPr>
                </a:tc>
                <a:tc>
                  <a:txBody>
                    <a:bodyPr/>
                    <a:lstStyle/>
                    <a:p>
                      <a:r>
                        <a:rPr lang="fr-FR" sz="2300" kern="1200" dirty="0">
                          <a:solidFill>
                            <a:schemeClr val="bg1"/>
                          </a:solidFill>
                          <a:effectLst/>
                          <a:latin typeface="Verdana" panose="020B0604030504040204" pitchFamily="34" charset="0"/>
                          <a:ea typeface="Verdana" panose="020B0604030504040204" pitchFamily="34" charset="0"/>
                          <a:cs typeface="+mn-cs"/>
                        </a:rPr>
                        <a:t>26 nov. 1999</a:t>
                      </a:r>
                    </a:p>
                  </a:txBody>
                  <a:tcPr marL="68580" marR="68580" marT="0" marB="0" anchor="ctr">
                    <a:solidFill>
                      <a:srgbClr val="996633"/>
                    </a:solidFill>
                  </a:tcPr>
                </a:tc>
                <a:extLst>
                  <a:ext uri="{0D108BD9-81ED-4DB2-BD59-A6C34878D82A}">
                    <a16:rowId xmlns:a16="http://schemas.microsoft.com/office/drawing/2014/main" val="3032238617"/>
                  </a:ext>
                </a:extLst>
              </a:tr>
              <a:tr h="697280">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C 135</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693C1B"/>
                    </a:solidFill>
                  </a:tcPr>
                </a:tc>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1971</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693C1B"/>
                    </a:solidFill>
                  </a:tcPr>
                </a:tc>
                <a:tc>
                  <a:txBody>
                    <a:bodyPr/>
                    <a:lstStyle/>
                    <a:p>
                      <a:pPr algn="just">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Représentants des travailleurs</a:t>
                      </a:r>
                    </a:p>
                  </a:txBody>
                  <a:tcPr marL="68580" marR="68580" marT="0" marB="0" anchor="ctr">
                    <a:solidFill>
                      <a:srgbClr val="693C1B"/>
                    </a:solidFill>
                  </a:tcPr>
                </a:tc>
                <a:tc>
                  <a:txBody>
                    <a:bodyPr/>
                    <a:lstStyle/>
                    <a:p>
                      <a:r>
                        <a:rPr lang="fr-FR" sz="2300" kern="1200" dirty="0">
                          <a:solidFill>
                            <a:schemeClr val="bg1"/>
                          </a:solidFill>
                          <a:effectLst/>
                          <a:latin typeface="Verdana" panose="020B0604030504040204" pitchFamily="34" charset="0"/>
                          <a:ea typeface="Verdana" panose="020B0604030504040204" pitchFamily="34" charset="0"/>
                          <a:cs typeface="+mn-cs"/>
                        </a:rPr>
                        <a:t>Non ratifiée</a:t>
                      </a:r>
                    </a:p>
                  </a:txBody>
                  <a:tcPr marL="68580" marR="68580" marT="0" marB="0" anchor="ctr">
                    <a:solidFill>
                      <a:srgbClr val="693C1B"/>
                    </a:solidFill>
                  </a:tcPr>
                </a:tc>
                <a:extLst>
                  <a:ext uri="{0D108BD9-81ED-4DB2-BD59-A6C34878D82A}">
                    <a16:rowId xmlns:a16="http://schemas.microsoft.com/office/drawing/2014/main" val="2894214558"/>
                  </a:ext>
                </a:extLst>
              </a:tr>
              <a:tr h="685800">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C 144</a:t>
                      </a: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1976</a:t>
                      </a:r>
                    </a:p>
                  </a:txBody>
                  <a:tcPr marL="68580" marR="68580" marT="0" marB="0" anchor="ctr">
                    <a:solidFill>
                      <a:srgbClr val="996633"/>
                    </a:solidFill>
                  </a:tcPr>
                </a:tc>
                <a:tc>
                  <a:txBody>
                    <a:bodyPr/>
                    <a:lstStyle/>
                    <a:p>
                      <a:pPr algn="just">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Consultations tripartites relatives aux normes internationales du travail</a:t>
                      </a:r>
                    </a:p>
                  </a:txBody>
                  <a:tcPr marL="68580" marR="68580" marT="0" marB="0" anchor="ctr">
                    <a:solidFill>
                      <a:srgbClr val="996633"/>
                    </a:solidFill>
                  </a:tcPr>
                </a:tc>
                <a:tc>
                  <a:txBody>
                    <a:bodyPr/>
                    <a:lstStyle/>
                    <a:p>
                      <a:r>
                        <a:rPr lang="fr-FR" sz="2300" kern="1200" dirty="0">
                          <a:solidFill>
                            <a:schemeClr val="bg1"/>
                          </a:solidFill>
                          <a:effectLst/>
                          <a:latin typeface="Verdana" panose="020B0604030504040204" pitchFamily="34" charset="0"/>
                          <a:ea typeface="Verdana" panose="020B0604030504040204" pitchFamily="34" charset="0"/>
                          <a:cs typeface="+mn-cs"/>
                        </a:rPr>
                        <a:t>26 nov. 199</a:t>
                      </a:r>
                    </a:p>
                  </a:txBody>
                  <a:tcPr marL="68580" marR="68580" marT="0" marB="0" anchor="ctr">
                    <a:solidFill>
                      <a:srgbClr val="996633"/>
                    </a:solidFill>
                  </a:tcPr>
                </a:tc>
                <a:extLst>
                  <a:ext uri="{0D108BD9-81ED-4DB2-BD59-A6C34878D82A}">
                    <a16:rowId xmlns:a16="http://schemas.microsoft.com/office/drawing/2014/main" val="2756227770"/>
                  </a:ext>
                </a:extLst>
              </a:tr>
              <a:tr h="699167">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C154</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b="0" dirty="0">
                          <a:solidFill>
                            <a:schemeClr val="bg1"/>
                          </a:solidFill>
                          <a:effectLst/>
                          <a:latin typeface="Verdana" panose="020B0604030504040204" pitchFamily="34" charset="0"/>
                          <a:ea typeface="Verdana" panose="020B0604030504040204" pitchFamily="34" charset="0"/>
                        </a:rPr>
                        <a:t>1981</a:t>
                      </a:r>
                      <a:endParaRPr lang="fr-FR" sz="2300" b="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tab pos="1544955" algn="l"/>
                        </a:tabLst>
                        <a:defRPr/>
                      </a:pPr>
                      <a:r>
                        <a:rPr lang="fr-FR" sz="2300" dirty="0">
                          <a:solidFill>
                            <a:schemeClr val="bg1"/>
                          </a:solidFill>
                          <a:effectLst/>
                          <a:latin typeface="Verdana" panose="020B0604030504040204" pitchFamily="34" charset="0"/>
                          <a:ea typeface="Verdana" panose="020B0604030504040204" pitchFamily="34" charset="0"/>
                        </a:rPr>
                        <a:t>Négociation collective</a:t>
                      </a:r>
                    </a:p>
                  </a:txBody>
                  <a:tcPr marL="68580" marR="68580" marT="0" marB="0" anchor="ctr">
                    <a:solidFill>
                      <a:srgbClr val="996633"/>
                    </a:solidFill>
                  </a:tcPr>
                </a:tc>
                <a:tc>
                  <a:txBody>
                    <a:bodyPr/>
                    <a:lstStyle/>
                    <a:p>
                      <a:r>
                        <a:rPr lang="fr-FR" sz="2300" kern="1200" dirty="0">
                          <a:solidFill>
                            <a:schemeClr val="bg1"/>
                          </a:solidFill>
                          <a:effectLst/>
                          <a:latin typeface="Verdana" panose="020B0604030504040204" pitchFamily="34" charset="0"/>
                          <a:ea typeface="Verdana" panose="020B0604030504040204" pitchFamily="34" charset="0"/>
                          <a:cs typeface="+mn-cs"/>
                        </a:rPr>
                        <a:t>Non ratifiée</a:t>
                      </a:r>
                    </a:p>
                  </a:txBody>
                  <a:tcPr marL="68580" marR="68580" marT="0" marB="0" anchor="ctr">
                    <a:solidFill>
                      <a:srgbClr val="996633"/>
                    </a:solidFill>
                  </a:tcPr>
                </a:tc>
                <a:extLst>
                  <a:ext uri="{0D108BD9-81ED-4DB2-BD59-A6C34878D82A}">
                    <a16:rowId xmlns:a16="http://schemas.microsoft.com/office/drawing/2014/main" val="307781010"/>
                  </a:ext>
                </a:extLst>
              </a:tr>
            </a:tbl>
          </a:graphicData>
        </a:graphic>
      </p:graphicFrame>
      <p:sp>
        <p:nvSpPr>
          <p:cNvPr id="5" name="ZoneTexte 4">
            <a:extLst>
              <a:ext uri="{FF2B5EF4-FFF2-40B4-BE49-F238E27FC236}">
                <a16:creationId xmlns:a16="http://schemas.microsoft.com/office/drawing/2014/main" id="{5D062161-8E21-1725-3940-4F09BE7EDA2B}"/>
              </a:ext>
            </a:extLst>
          </p:cNvPr>
          <p:cNvSpPr txBox="1"/>
          <p:nvPr/>
        </p:nvSpPr>
        <p:spPr>
          <a:xfrm>
            <a:off x="129208" y="1380534"/>
            <a:ext cx="11933584" cy="523220"/>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Les conventions concernant le dialogue social </a:t>
            </a:r>
          </a:p>
        </p:txBody>
      </p:sp>
      <p:sp>
        <p:nvSpPr>
          <p:cNvPr id="6" name="Rectangle : coins arrondis 5">
            <a:extLst>
              <a:ext uri="{FF2B5EF4-FFF2-40B4-BE49-F238E27FC236}">
                <a16:creationId xmlns:a16="http://schemas.microsoft.com/office/drawing/2014/main" id="{65403A23-403A-7824-BDF6-E809D8D1D12E}"/>
              </a:ext>
            </a:extLst>
          </p:cNvPr>
          <p:cNvSpPr/>
          <p:nvPr/>
        </p:nvSpPr>
        <p:spPr>
          <a:xfrm>
            <a:off x="502920" y="3148965"/>
            <a:ext cx="194310" cy="17145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6CAAED99-68DB-8763-CA9E-2537B4BC4281}"/>
              </a:ext>
            </a:extLst>
          </p:cNvPr>
          <p:cNvSpPr/>
          <p:nvPr/>
        </p:nvSpPr>
        <p:spPr>
          <a:xfrm>
            <a:off x="502920" y="4125229"/>
            <a:ext cx="194310" cy="17145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4694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1333652"/>
            <a:ext cx="12192000" cy="5479311"/>
          </a:xfrm>
          <a:prstGeom prst="rect">
            <a:avLst/>
          </a:prstGeom>
          <a:solidFill>
            <a:srgbClr val="0E26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3" name="Rectangle 2"/>
          <p:cNvSpPr/>
          <p:nvPr/>
        </p:nvSpPr>
        <p:spPr>
          <a:xfrm>
            <a:off x="0" y="833936"/>
            <a:ext cx="12192000" cy="274263"/>
          </a:xfrm>
          <a:prstGeom prst="rect">
            <a:avLst/>
          </a:prstGeom>
          <a:solidFill>
            <a:srgbClr val="693C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95710" y="108703"/>
            <a:ext cx="577197" cy="660313"/>
          </a:xfrm>
          <a:prstGeom prst="rect">
            <a:avLst/>
          </a:prstGeom>
        </p:spPr>
      </p:pic>
      <p:sp>
        <p:nvSpPr>
          <p:cNvPr id="26" name="Rectangle 25"/>
          <p:cNvSpPr/>
          <p:nvPr/>
        </p:nvSpPr>
        <p:spPr>
          <a:xfrm>
            <a:off x="0" y="1106271"/>
            <a:ext cx="12192000" cy="227381"/>
          </a:xfrm>
          <a:prstGeom prst="rect">
            <a:avLst/>
          </a:prstGeom>
          <a:solidFill>
            <a:srgbClr val="D9DA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aphicFrame>
        <p:nvGraphicFramePr>
          <p:cNvPr id="4" name="Tableau 3">
            <a:extLst>
              <a:ext uri="{FF2B5EF4-FFF2-40B4-BE49-F238E27FC236}">
                <a16:creationId xmlns:a16="http://schemas.microsoft.com/office/drawing/2014/main" id="{E0CF610E-C2A7-CF20-3384-AE22777E3815}"/>
              </a:ext>
            </a:extLst>
          </p:cNvPr>
          <p:cNvGraphicFramePr>
            <a:graphicFrameLocks noGrp="1"/>
          </p:cNvGraphicFramePr>
          <p:nvPr>
            <p:extLst>
              <p:ext uri="{D42A27DB-BD31-4B8C-83A1-F6EECF244321}">
                <p14:modId xmlns:p14="http://schemas.microsoft.com/office/powerpoint/2010/main" val="3996751708"/>
              </p:ext>
            </p:extLst>
          </p:nvPr>
        </p:nvGraphicFramePr>
        <p:xfrm>
          <a:off x="240030" y="2336520"/>
          <a:ext cx="11307799" cy="4304310"/>
        </p:xfrm>
        <a:graphic>
          <a:graphicData uri="http://schemas.openxmlformats.org/drawingml/2006/table">
            <a:tbl>
              <a:tblPr firstRow="1" firstCol="1" bandRow="1">
                <a:tableStyleId>{5C22544A-7EE6-4342-B048-85BDC9FD1C3A}</a:tableStyleId>
              </a:tblPr>
              <a:tblGrid>
                <a:gridCol w="4187760">
                  <a:extLst>
                    <a:ext uri="{9D8B030D-6E8A-4147-A177-3AD203B41FA5}">
                      <a16:colId xmlns:a16="http://schemas.microsoft.com/office/drawing/2014/main" val="577180563"/>
                    </a:ext>
                  </a:extLst>
                </a:gridCol>
                <a:gridCol w="1682962">
                  <a:extLst>
                    <a:ext uri="{9D8B030D-6E8A-4147-A177-3AD203B41FA5}">
                      <a16:colId xmlns:a16="http://schemas.microsoft.com/office/drawing/2014/main" val="518511470"/>
                    </a:ext>
                  </a:extLst>
                </a:gridCol>
                <a:gridCol w="5437077">
                  <a:extLst>
                    <a:ext uri="{9D8B030D-6E8A-4147-A177-3AD203B41FA5}">
                      <a16:colId xmlns:a16="http://schemas.microsoft.com/office/drawing/2014/main" val="1630124720"/>
                    </a:ext>
                  </a:extLst>
                </a:gridCol>
              </a:tblGrid>
              <a:tr h="701403">
                <a:tc>
                  <a:txBody>
                    <a:bodyPr/>
                    <a:lstStyle/>
                    <a:p>
                      <a:pPr algn="ctr">
                        <a:lnSpc>
                          <a:spcPct val="107000"/>
                        </a:lnSpc>
                        <a:spcAft>
                          <a:spcPts val="800"/>
                        </a:spcAft>
                        <a:tabLst>
                          <a:tab pos="1544955" algn="l"/>
                        </a:tabLst>
                      </a:pPr>
                      <a:r>
                        <a:rPr lang="fr-FR" sz="2300" dirty="0">
                          <a:effectLst/>
                          <a:latin typeface="Verdana" panose="020B0604030504040204" pitchFamily="34" charset="0"/>
                          <a:ea typeface="Verdana" panose="020B0604030504040204" pitchFamily="34" charset="0"/>
                        </a:rPr>
                        <a:t> Recommandations</a:t>
                      </a: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dirty="0">
                          <a:effectLst/>
                          <a:latin typeface="Verdana" panose="020B0604030504040204" pitchFamily="34" charset="0"/>
                          <a:ea typeface="Verdana" panose="020B0604030504040204" pitchFamily="34" charset="0"/>
                        </a:rPr>
                        <a:t>Années</a:t>
                      </a:r>
                      <a:endParaRPr lang="fr-FR" sz="23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dirty="0">
                          <a:effectLst/>
                          <a:latin typeface="Verdana" panose="020B0604030504040204" pitchFamily="34" charset="0"/>
                          <a:ea typeface="Verdana" panose="020B0604030504040204" pitchFamily="34" charset="0"/>
                        </a:rPr>
                        <a:t>Objet</a:t>
                      </a:r>
                    </a:p>
                  </a:txBody>
                  <a:tcPr marL="68580" marR="68580" marT="0" marB="0" anchor="ctr">
                    <a:solidFill>
                      <a:srgbClr val="996633"/>
                    </a:solidFill>
                  </a:tcPr>
                </a:tc>
                <a:extLst>
                  <a:ext uri="{0D108BD9-81ED-4DB2-BD59-A6C34878D82A}">
                    <a16:rowId xmlns:a16="http://schemas.microsoft.com/office/drawing/2014/main" val="1953311597"/>
                  </a:ext>
                </a:extLst>
              </a:tr>
              <a:tr h="950704">
                <a:tc>
                  <a:txBody>
                    <a:bodyPr/>
                    <a:lstStyle/>
                    <a:p>
                      <a:pPr algn="ctr">
                        <a:lnSpc>
                          <a:spcPct val="107000"/>
                        </a:lnSpc>
                        <a:spcAft>
                          <a:spcPts val="800"/>
                        </a:spcAft>
                        <a:tabLst>
                          <a:tab pos="1544955" algn="l"/>
                        </a:tabLst>
                      </a:pPr>
                      <a:r>
                        <a:rPr lang="fr-FR" sz="2300" b="0" dirty="0">
                          <a:effectLst/>
                          <a:latin typeface="Verdana" panose="020B0604030504040204" pitchFamily="34" charset="0"/>
                          <a:ea typeface="Verdana" panose="020B0604030504040204" pitchFamily="34" charset="0"/>
                        </a:rPr>
                        <a:t>Recommandation n°129</a:t>
                      </a:r>
                      <a:endParaRPr lang="fr-FR" sz="2300" b="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gn="ctr">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1967</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78370A"/>
                    </a:solidFill>
                  </a:tcPr>
                </a:tc>
                <a:tc>
                  <a:txBody>
                    <a:bodyPr/>
                    <a:lstStyle/>
                    <a:p>
                      <a:pPr algn="l">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Communications dans l’entreprise</a:t>
                      </a:r>
                    </a:p>
                  </a:txBody>
                  <a:tcPr marL="68580" marR="68580" marT="0" marB="0" anchor="ctr">
                    <a:solidFill>
                      <a:srgbClr val="78370A"/>
                    </a:solidFill>
                  </a:tcPr>
                </a:tc>
                <a:extLst>
                  <a:ext uri="{0D108BD9-81ED-4DB2-BD59-A6C34878D82A}">
                    <a16:rowId xmlns:a16="http://schemas.microsoft.com/office/drawing/2014/main" val="2027639283"/>
                  </a:ext>
                </a:extLst>
              </a:tr>
              <a:tr h="889361">
                <a:tc>
                  <a:txBody>
                    <a:bodyPr/>
                    <a:lstStyle/>
                    <a:p>
                      <a:pPr algn="ctr">
                        <a:lnSpc>
                          <a:spcPct val="107000"/>
                        </a:lnSpc>
                        <a:spcAft>
                          <a:spcPts val="800"/>
                        </a:spcAft>
                        <a:tabLst>
                          <a:tab pos="1544955" algn="l"/>
                        </a:tabLst>
                      </a:pPr>
                      <a:r>
                        <a:rPr lang="fr-FR" sz="2300" b="0" dirty="0">
                          <a:effectLst/>
                          <a:latin typeface="Verdana" panose="020B0604030504040204" pitchFamily="34" charset="0"/>
                          <a:ea typeface="Verdana" panose="020B0604030504040204" pitchFamily="34" charset="0"/>
                        </a:rPr>
                        <a:t>Recommandation n°130</a:t>
                      </a:r>
                      <a:endParaRPr lang="fr-FR" sz="2300" b="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1967</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l">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Examen des réclamations</a:t>
                      </a:r>
                    </a:p>
                  </a:txBody>
                  <a:tcPr marL="68580" marR="68580" marT="0" marB="0" anchor="ctr">
                    <a:solidFill>
                      <a:srgbClr val="996633"/>
                    </a:solidFill>
                  </a:tcPr>
                </a:tc>
                <a:extLst>
                  <a:ext uri="{0D108BD9-81ED-4DB2-BD59-A6C34878D82A}">
                    <a16:rowId xmlns:a16="http://schemas.microsoft.com/office/drawing/2014/main" val="2108732024"/>
                  </a:ext>
                </a:extLst>
              </a:tr>
              <a:tr h="996450">
                <a:tc>
                  <a:txBody>
                    <a:bodyPr/>
                    <a:lstStyle/>
                    <a:p>
                      <a:pPr algn="ctr">
                        <a:lnSpc>
                          <a:spcPct val="107000"/>
                        </a:lnSpc>
                        <a:spcAft>
                          <a:spcPts val="800"/>
                        </a:spcAft>
                        <a:tabLst>
                          <a:tab pos="1544955" algn="l"/>
                        </a:tabLst>
                      </a:pPr>
                      <a:r>
                        <a:rPr lang="fr-FR" sz="2300" b="0" dirty="0">
                          <a:effectLst/>
                          <a:latin typeface="Verdana" panose="020B0604030504040204" pitchFamily="34" charset="0"/>
                          <a:ea typeface="Verdana" panose="020B0604030504040204" pitchFamily="34" charset="0"/>
                        </a:rPr>
                        <a:t>Recommandation n°143</a:t>
                      </a:r>
                      <a:endParaRPr lang="fr-FR" sz="2300" b="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693C1B"/>
                    </a:solidFill>
                  </a:tcPr>
                </a:tc>
                <a:tc>
                  <a:txBody>
                    <a:bodyPr/>
                    <a:lstStyle/>
                    <a:p>
                      <a:pPr algn="ctr">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1971</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693C1B"/>
                    </a:solidFill>
                  </a:tcPr>
                </a:tc>
                <a:tc>
                  <a:txBody>
                    <a:bodyPr/>
                    <a:lstStyle/>
                    <a:p>
                      <a:pPr algn="l">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Représentants des travailleurs</a:t>
                      </a:r>
                    </a:p>
                  </a:txBody>
                  <a:tcPr marL="68580" marR="68580" marT="0" marB="0" anchor="ctr">
                    <a:solidFill>
                      <a:srgbClr val="693C1B"/>
                    </a:solidFill>
                  </a:tcPr>
                </a:tc>
                <a:extLst>
                  <a:ext uri="{0D108BD9-81ED-4DB2-BD59-A6C34878D82A}">
                    <a16:rowId xmlns:a16="http://schemas.microsoft.com/office/drawing/2014/main" val="1707847263"/>
                  </a:ext>
                </a:extLst>
              </a:tr>
              <a:tr h="766392">
                <a:tc>
                  <a:txBody>
                    <a:bodyPr/>
                    <a:lstStyle/>
                    <a:p>
                      <a:pPr algn="ctr">
                        <a:lnSpc>
                          <a:spcPct val="107000"/>
                        </a:lnSpc>
                        <a:spcAft>
                          <a:spcPts val="800"/>
                        </a:spcAft>
                        <a:tabLst>
                          <a:tab pos="1544955" algn="l"/>
                        </a:tabLst>
                      </a:pPr>
                      <a:r>
                        <a:rPr lang="fr-FR" sz="2300" b="0" dirty="0">
                          <a:effectLst/>
                          <a:latin typeface="Verdana" panose="020B0604030504040204" pitchFamily="34" charset="0"/>
                          <a:ea typeface="Verdana" panose="020B0604030504040204" pitchFamily="34" charset="0"/>
                        </a:rPr>
                        <a:t>Recommandation n°163</a:t>
                      </a:r>
                      <a:endParaRPr lang="fr-FR" sz="2300" b="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ctr">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1981</a:t>
                      </a:r>
                      <a:endParaRPr lang="fr-FR" sz="23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solidFill>
                      <a:srgbClr val="996633"/>
                    </a:solidFill>
                  </a:tcPr>
                </a:tc>
                <a:tc>
                  <a:txBody>
                    <a:bodyPr/>
                    <a:lstStyle/>
                    <a:p>
                      <a:pPr algn="l">
                        <a:lnSpc>
                          <a:spcPct val="107000"/>
                        </a:lnSpc>
                        <a:spcAft>
                          <a:spcPts val="800"/>
                        </a:spcAft>
                        <a:tabLst>
                          <a:tab pos="1544955" algn="l"/>
                        </a:tabLst>
                      </a:pPr>
                      <a:r>
                        <a:rPr lang="fr-FR" sz="2300" dirty="0">
                          <a:solidFill>
                            <a:schemeClr val="bg1"/>
                          </a:solidFill>
                          <a:effectLst/>
                          <a:latin typeface="Verdana" panose="020B0604030504040204" pitchFamily="34" charset="0"/>
                          <a:ea typeface="Verdana" panose="020B0604030504040204" pitchFamily="34" charset="0"/>
                        </a:rPr>
                        <a:t>Négociation collective</a:t>
                      </a:r>
                    </a:p>
                  </a:txBody>
                  <a:tcPr marL="68580" marR="68580" marT="0" marB="0" anchor="ctr">
                    <a:solidFill>
                      <a:srgbClr val="996633"/>
                    </a:solidFill>
                  </a:tcPr>
                </a:tc>
                <a:extLst>
                  <a:ext uri="{0D108BD9-81ED-4DB2-BD59-A6C34878D82A}">
                    <a16:rowId xmlns:a16="http://schemas.microsoft.com/office/drawing/2014/main" val="1702003935"/>
                  </a:ext>
                </a:extLst>
              </a:tr>
            </a:tbl>
          </a:graphicData>
        </a:graphic>
      </p:graphicFrame>
      <p:sp>
        <p:nvSpPr>
          <p:cNvPr id="5" name="ZoneTexte 4">
            <a:extLst>
              <a:ext uri="{FF2B5EF4-FFF2-40B4-BE49-F238E27FC236}">
                <a16:creationId xmlns:a16="http://schemas.microsoft.com/office/drawing/2014/main" id="{4E8FA8E6-0CA9-D410-40DC-2FD8E44F7EF0}"/>
              </a:ext>
            </a:extLst>
          </p:cNvPr>
          <p:cNvSpPr txBox="1"/>
          <p:nvPr/>
        </p:nvSpPr>
        <p:spPr>
          <a:xfrm>
            <a:off x="129208" y="1433967"/>
            <a:ext cx="11933584" cy="523220"/>
          </a:xfrm>
          <a:prstGeom prst="rect">
            <a:avLst/>
          </a:prstGeom>
          <a:noFill/>
        </p:spPr>
        <p:txBody>
          <a:bodyPr wrap="square" rtlCol="0">
            <a:spAutoFit/>
          </a:bodyPr>
          <a:lstStyle/>
          <a:p>
            <a:pPr algn="ctr"/>
            <a:r>
              <a:rPr lang="fr-FR" sz="2800" b="1" dirty="0">
                <a:solidFill>
                  <a:schemeClr val="bg1"/>
                </a:solidFill>
                <a:latin typeface="Verdana" panose="020B0604030504040204" pitchFamily="34" charset="0"/>
                <a:ea typeface="Verdana" panose="020B0604030504040204" pitchFamily="34" charset="0"/>
              </a:rPr>
              <a:t>Les recommandations concernant le dialogue social</a:t>
            </a:r>
          </a:p>
        </p:txBody>
      </p:sp>
    </p:spTree>
    <p:extLst>
      <p:ext uri="{BB962C8B-B14F-4D97-AF65-F5344CB8AC3E}">
        <p14:creationId xmlns:p14="http://schemas.microsoft.com/office/powerpoint/2010/main" val="381941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3071</TotalTime>
  <Words>3111</Words>
  <Application>Microsoft Office PowerPoint</Application>
  <PresentationFormat>Grand écran</PresentationFormat>
  <Paragraphs>947</Paragraphs>
  <Slides>44</Slides>
  <Notes>41</Notes>
  <HiddenSlides>0</HiddenSlides>
  <MMClips>0</MMClips>
  <ScaleCrop>false</ScaleCrop>
  <HeadingPairs>
    <vt:vector size="4" baseType="variant">
      <vt:variant>
        <vt:lpstr>Thème</vt:lpstr>
      </vt:variant>
      <vt:variant>
        <vt:i4>1</vt:i4>
      </vt:variant>
      <vt:variant>
        <vt:lpstr>Titres des diapositives</vt:lpstr>
      </vt:variant>
      <vt:variant>
        <vt:i4>44</vt:i4>
      </vt:variant>
    </vt:vector>
  </HeadingPairs>
  <TitlesOfParts>
    <vt:vector size="45"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csbitsoki@gmail.com</dc:creator>
  <cp:lastModifiedBy>csbitsoki@gmail.com</cp:lastModifiedBy>
  <cp:revision>428</cp:revision>
  <dcterms:created xsi:type="dcterms:W3CDTF">2022-09-15T10:37:39Z</dcterms:created>
  <dcterms:modified xsi:type="dcterms:W3CDTF">2022-09-23T21:24:09Z</dcterms:modified>
</cp:coreProperties>
</file>